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7" r:id="rId3"/>
    <p:sldId id="260" r:id="rId4"/>
    <p:sldId id="261" r:id="rId5"/>
    <p:sldId id="262" r:id="rId6"/>
    <p:sldId id="263" r:id="rId7"/>
    <p:sldId id="264" r:id="rId8"/>
    <p:sldId id="265" r:id="rId9"/>
    <p:sldId id="266"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4" d="100"/>
          <a:sy n="74" d="100"/>
        </p:scale>
        <p:origin x="37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3EE38D-E511-4192-9589-78D01A0B1D72}" type="datetimeFigureOut">
              <a:rPr lang="en-US"/>
              <a:pPr/>
              <a:t>1/27/2017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757B4-F8D4-45D0-9395-6D5C87E18765}" type="slidenum">
              <a:rPr lang="en-US"/>
              <a:pPr/>
              <a:t>‹#›</a:t>
            </a:fld>
            <a:endParaRPr lang="en-US"/>
          </a:p>
        </p:txBody>
      </p:sp>
    </p:spTree>
    <p:extLst>
      <p:ext uri="{BB962C8B-B14F-4D97-AF65-F5344CB8AC3E}">
        <p14:creationId xmlns:p14="http://schemas.microsoft.com/office/powerpoint/2010/main" val="631852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F757B4-F8D4-45D0-9395-6D5C87E18765}" type="slidenum">
              <a:rPr lang="en-US"/>
              <a:pPr/>
              <a:t>1</a:t>
            </a:fld>
            <a:endParaRPr lang="en-US"/>
          </a:p>
        </p:txBody>
      </p:sp>
    </p:spTree>
    <p:extLst>
      <p:ext uri="{BB962C8B-B14F-4D97-AF65-F5344CB8AC3E}">
        <p14:creationId xmlns:p14="http://schemas.microsoft.com/office/powerpoint/2010/main" val="4172444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F757B4-F8D4-45D0-9395-6D5C87E18765}" type="slidenum">
              <a:rPr lang="en-US"/>
              <a:pPr/>
              <a:t>10</a:t>
            </a:fld>
            <a:endParaRPr lang="en-US"/>
          </a:p>
        </p:txBody>
      </p:sp>
    </p:spTree>
    <p:extLst>
      <p:ext uri="{BB962C8B-B14F-4D97-AF65-F5344CB8AC3E}">
        <p14:creationId xmlns:p14="http://schemas.microsoft.com/office/powerpoint/2010/main" val="3774537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F757B4-F8D4-45D0-9395-6D5C87E18765}" type="slidenum">
              <a:rPr lang="en-US"/>
              <a:pPr/>
              <a:t>2</a:t>
            </a:fld>
            <a:endParaRPr lang="en-US"/>
          </a:p>
        </p:txBody>
      </p:sp>
    </p:spTree>
    <p:extLst>
      <p:ext uri="{BB962C8B-B14F-4D97-AF65-F5344CB8AC3E}">
        <p14:creationId xmlns:p14="http://schemas.microsoft.com/office/powerpoint/2010/main" val="576463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F757B4-F8D4-45D0-9395-6D5C87E18765}" type="slidenum">
              <a:rPr lang="en-US"/>
              <a:pPr/>
              <a:t>3</a:t>
            </a:fld>
            <a:endParaRPr lang="en-US"/>
          </a:p>
        </p:txBody>
      </p:sp>
    </p:spTree>
    <p:extLst>
      <p:ext uri="{BB962C8B-B14F-4D97-AF65-F5344CB8AC3E}">
        <p14:creationId xmlns:p14="http://schemas.microsoft.com/office/powerpoint/2010/main" val="1090396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F757B4-F8D4-45D0-9395-6D5C87E18765}" type="slidenum">
              <a:rPr lang="en-US"/>
              <a:pPr/>
              <a:t>4</a:t>
            </a:fld>
            <a:endParaRPr lang="en-US"/>
          </a:p>
        </p:txBody>
      </p:sp>
    </p:spTree>
    <p:extLst>
      <p:ext uri="{BB962C8B-B14F-4D97-AF65-F5344CB8AC3E}">
        <p14:creationId xmlns:p14="http://schemas.microsoft.com/office/powerpoint/2010/main" val="2165077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F757B4-F8D4-45D0-9395-6D5C87E18765}" type="slidenum">
              <a:rPr lang="en-US"/>
              <a:pPr/>
              <a:t>5</a:t>
            </a:fld>
            <a:endParaRPr lang="en-US"/>
          </a:p>
        </p:txBody>
      </p:sp>
    </p:spTree>
    <p:extLst>
      <p:ext uri="{BB962C8B-B14F-4D97-AF65-F5344CB8AC3E}">
        <p14:creationId xmlns:p14="http://schemas.microsoft.com/office/powerpoint/2010/main" val="757654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F757B4-F8D4-45D0-9395-6D5C87E18765}" type="slidenum">
              <a:rPr lang="en-US"/>
              <a:pPr/>
              <a:t>6</a:t>
            </a:fld>
            <a:endParaRPr lang="en-US"/>
          </a:p>
        </p:txBody>
      </p:sp>
    </p:spTree>
    <p:extLst>
      <p:ext uri="{BB962C8B-B14F-4D97-AF65-F5344CB8AC3E}">
        <p14:creationId xmlns:p14="http://schemas.microsoft.com/office/powerpoint/2010/main" val="1796147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F757B4-F8D4-45D0-9395-6D5C87E18765}" type="slidenum">
              <a:rPr lang="en-US"/>
              <a:pPr/>
              <a:t>7</a:t>
            </a:fld>
            <a:endParaRPr lang="en-US"/>
          </a:p>
        </p:txBody>
      </p:sp>
    </p:spTree>
    <p:extLst>
      <p:ext uri="{BB962C8B-B14F-4D97-AF65-F5344CB8AC3E}">
        <p14:creationId xmlns:p14="http://schemas.microsoft.com/office/powerpoint/2010/main" val="1148575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F757B4-F8D4-45D0-9395-6D5C87E18765}" type="slidenum">
              <a:rPr lang="en-US"/>
              <a:pPr/>
              <a:t>8</a:t>
            </a:fld>
            <a:endParaRPr lang="en-US"/>
          </a:p>
        </p:txBody>
      </p:sp>
    </p:spTree>
    <p:extLst>
      <p:ext uri="{BB962C8B-B14F-4D97-AF65-F5344CB8AC3E}">
        <p14:creationId xmlns:p14="http://schemas.microsoft.com/office/powerpoint/2010/main" val="1745462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F757B4-F8D4-45D0-9395-6D5C87E18765}" type="slidenum">
              <a:rPr lang="en-US"/>
              <a:pPr/>
              <a:t>9</a:t>
            </a:fld>
            <a:endParaRPr lang="en-US"/>
          </a:p>
        </p:txBody>
      </p:sp>
    </p:spTree>
    <p:extLst>
      <p:ext uri="{BB962C8B-B14F-4D97-AF65-F5344CB8AC3E}">
        <p14:creationId xmlns:p14="http://schemas.microsoft.com/office/powerpoint/2010/main" val="984990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1/27/2017</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43075" y="847725"/>
            <a:ext cx="8574622" cy="2616199"/>
          </a:xfrm>
        </p:spPr>
        <p:txBody>
          <a:bodyPr>
            <a:normAutofit fontScale="90000"/>
          </a:bodyPr>
          <a:lstStyle/>
          <a:p>
            <a:pPr algn="ctr"/>
            <a:r>
              <a:rPr lang="en-US" dirty="0">
                <a:latin typeface="Century Schoolbook"/>
              </a:rPr>
              <a:t/>
            </a:r>
            <a:br>
              <a:rPr lang="en-US" dirty="0">
                <a:latin typeface="Century Schoolbook"/>
              </a:rPr>
            </a:br>
            <a:r>
              <a:rPr lang="en-US" dirty="0">
                <a:solidFill>
                  <a:srgbClr val="000000"/>
                </a:solidFill>
                <a:latin typeface="Century Schoolbook"/>
              </a:rPr>
              <a:t> </a:t>
            </a:r>
            <a:r>
              <a:rPr lang="en-US" dirty="0" smtClean="0">
                <a:solidFill>
                  <a:srgbClr val="000000"/>
                </a:solidFill>
                <a:latin typeface="Century Schoolbook"/>
              </a:rPr>
              <a:t>INTERNET</a:t>
            </a:r>
            <a:r>
              <a:rPr lang="ro-RO" dirty="0" smtClean="0">
                <a:solidFill>
                  <a:srgbClr val="000000"/>
                </a:solidFill>
                <a:latin typeface="Century Schoolbook"/>
              </a:rPr>
              <a:t> CENSORSHIP</a:t>
            </a:r>
            <a:endParaRPr lang="en-US" dirty="0">
              <a:solidFill>
                <a:srgbClr val="000000"/>
              </a:solidFill>
              <a:latin typeface="Century Schoolbook"/>
            </a:endParaRPr>
          </a:p>
        </p:txBody>
      </p:sp>
    </p:spTree>
    <p:extLst>
      <p:ext uri="{BB962C8B-B14F-4D97-AF65-F5344CB8AC3E}">
        <p14:creationId xmlns:p14="http://schemas.microsoft.com/office/powerpoint/2010/main" val="1642343887"/>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125" y="-190500"/>
            <a:ext cx="10018713" cy="1752599"/>
          </a:xfrm>
        </p:spPr>
        <p:txBody>
          <a:bodyPr/>
          <a:lstStyle/>
          <a:p>
            <a:r>
              <a:rPr lang="en-US" dirty="0" err="1" smtClean="0"/>
              <a:t>Pir</a:t>
            </a:r>
            <a:r>
              <a:rPr lang="ro-RO" dirty="0" smtClean="0"/>
              <a:t>acy</a:t>
            </a:r>
            <a:endParaRPr lang="en-US" dirty="0"/>
          </a:p>
        </p:txBody>
      </p:sp>
      <p:sp>
        <p:nvSpPr>
          <p:cNvPr id="3" name="Content Placeholder 2"/>
          <p:cNvSpPr>
            <a:spLocks noGrp="1"/>
          </p:cNvSpPr>
          <p:nvPr>
            <p:ph idx="1"/>
          </p:nvPr>
        </p:nvSpPr>
        <p:spPr>
          <a:xfrm>
            <a:off x="1366748" y="1781175"/>
            <a:ext cx="10018713" cy="3124201"/>
          </a:xfrm>
        </p:spPr>
        <p:txBody>
          <a:bodyPr>
            <a:normAutofit/>
          </a:bodyPr>
          <a:lstStyle/>
          <a:p>
            <a:pPr marL="0" indent="0">
              <a:buNone/>
            </a:pPr>
            <a:r>
              <a:rPr lang="en-US" dirty="0">
                <a:latin typeface="Arial"/>
              </a:rPr>
              <a:t>     </a:t>
            </a:r>
            <a:endParaRPr lang="en-US" sz="3200" dirty="0">
              <a:latin typeface="Century Schoolbook"/>
            </a:endParaRPr>
          </a:p>
          <a:p>
            <a:pPr marL="0" indent="0">
              <a:buNone/>
            </a:pPr>
            <a:endParaRPr lang="en-US" dirty="0">
              <a:latin typeface="Corbel"/>
            </a:endParaRPr>
          </a:p>
        </p:txBody>
      </p:sp>
      <p:pic>
        <p:nvPicPr>
          <p:cNvPr id="4" name="Picture 3" descr="4w650c0.bild_.jpg"/>
          <p:cNvPicPr>
            <a:picLocks noChangeAspect="1"/>
          </p:cNvPicPr>
          <p:nvPr/>
        </p:nvPicPr>
        <p:blipFill>
          <a:blip r:embed="rId3"/>
          <a:stretch>
            <a:fillRect/>
          </a:stretch>
        </p:blipFill>
        <p:spPr>
          <a:xfrm>
            <a:off x="3301093" y="4397284"/>
            <a:ext cx="3571941" cy="2011269"/>
          </a:xfrm>
          <a:prstGeom prst="rect">
            <a:avLst/>
          </a:prstGeom>
          <a:ln>
            <a:noFill/>
          </a:ln>
          <a:effectLst>
            <a:softEdge rad="112500"/>
          </a:effectLst>
        </p:spPr>
      </p:pic>
      <p:pic>
        <p:nvPicPr>
          <p:cNvPr id="5" name="Picture 4" descr="descărcare.png"/>
          <p:cNvPicPr>
            <a:picLocks noChangeAspect="1"/>
          </p:cNvPicPr>
          <p:nvPr/>
        </p:nvPicPr>
        <p:blipFill>
          <a:blip r:embed="rId4"/>
          <a:stretch>
            <a:fillRect/>
          </a:stretch>
        </p:blipFill>
        <p:spPr>
          <a:xfrm>
            <a:off x="2183931" y="2509162"/>
            <a:ext cx="3256877" cy="1785751"/>
          </a:xfrm>
          <a:prstGeom prst="rect">
            <a:avLst/>
          </a:prstGeom>
          <a:ln>
            <a:noFill/>
          </a:ln>
          <a:effectLst>
            <a:softEdge rad="112500"/>
          </a:effectLst>
        </p:spPr>
      </p:pic>
      <p:pic>
        <p:nvPicPr>
          <p:cNvPr id="6" name="Picture 5" descr="descărcare (4).jpg"/>
          <p:cNvPicPr>
            <a:picLocks noChangeAspect="1"/>
          </p:cNvPicPr>
          <p:nvPr/>
        </p:nvPicPr>
        <p:blipFill>
          <a:blip r:embed="rId5"/>
          <a:stretch>
            <a:fillRect/>
          </a:stretch>
        </p:blipFill>
        <p:spPr>
          <a:xfrm>
            <a:off x="7576411" y="3677793"/>
            <a:ext cx="4000686" cy="2997327"/>
          </a:xfrm>
          <a:prstGeom prst="rect">
            <a:avLst/>
          </a:prstGeom>
          <a:ln>
            <a:noFill/>
          </a:ln>
          <a:effectLst>
            <a:softEdge rad="112500"/>
          </a:effectLst>
        </p:spPr>
      </p:pic>
      <p:pic>
        <p:nvPicPr>
          <p:cNvPr id="7" name="Picture 6" descr="images (4).jpg"/>
          <p:cNvPicPr>
            <a:picLocks noChangeAspect="1"/>
          </p:cNvPicPr>
          <p:nvPr/>
        </p:nvPicPr>
        <p:blipFill>
          <a:blip r:embed="rId6"/>
          <a:stretch>
            <a:fillRect/>
          </a:stretch>
        </p:blipFill>
        <p:spPr>
          <a:xfrm>
            <a:off x="6363459" y="2233749"/>
            <a:ext cx="1994652" cy="1494064"/>
          </a:xfrm>
          <a:prstGeom prst="rect">
            <a:avLst/>
          </a:prstGeom>
          <a:ln>
            <a:noFill/>
          </a:ln>
          <a:effectLst>
            <a:softEdge rad="112500"/>
          </a:effectLst>
        </p:spPr>
      </p:pic>
      <p:sp>
        <p:nvSpPr>
          <p:cNvPr id="8" name="Rectangle 7"/>
          <p:cNvSpPr/>
          <p:nvPr/>
        </p:nvSpPr>
        <p:spPr>
          <a:xfrm>
            <a:off x="1894114" y="1240357"/>
            <a:ext cx="7341325" cy="1077218"/>
          </a:xfrm>
          <a:prstGeom prst="rect">
            <a:avLst/>
          </a:prstGeom>
        </p:spPr>
        <p:txBody>
          <a:bodyPr wrap="square">
            <a:spAutoFit/>
          </a:bodyPr>
          <a:lstStyle/>
          <a:p>
            <a:r>
              <a:rPr lang="en-US" sz="1600" b="1" dirty="0" smtClean="0">
                <a:latin typeface="Century Schoolbook" pitchFamily="18" charset="0"/>
              </a:rPr>
              <a:t>Piracy</a:t>
            </a:r>
            <a:r>
              <a:rPr lang="en-US" sz="1600" dirty="0" smtClean="0">
                <a:latin typeface="Century Schoolbook" pitchFamily="18" charset="0"/>
              </a:rPr>
              <a:t> is an act of robbery or criminal violence by ship- or boat-borne attackers upon another ship or a coastal area, typically with the goal of stealing cargo and other valuable items or properties. Those who engage in acts of piracy are called </a:t>
            </a:r>
            <a:r>
              <a:rPr lang="en-US" sz="1600" b="1" dirty="0" smtClean="0">
                <a:latin typeface="Century Schoolbook" pitchFamily="18" charset="0"/>
              </a:rPr>
              <a:t>pirates</a:t>
            </a:r>
            <a:r>
              <a:rPr lang="en-US" sz="1600" dirty="0" smtClean="0">
                <a:latin typeface="Century Schoolbook" pitchFamily="18" charset="0"/>
              </a:rPr>
              <a:t>.</a:t>
            </a:r>
            <a:endParaRPr lang="ro-RO" sz="1600" dirty="0">
              <a:latin typeface="Century Schoolbook" pitchFamily="18" charset="0"/>
            </a:endParaRPr>
          </a:p>
        </p:txBody>
      </p:sp>
    </p:spTree>
    <p:extLst>
      <p:ext uri="{BB962C8B-B14F-4D97-AF65-F5344CB8AC3E}">
        <p14:creationId xmlns:p14="http://schemas.microsoft.com/office/powerpoint/2010/main" val="1092060697"/>
      </p:ext>
    </p:extLst>
  </p:cSld>
  <p:clrMapOvr>
    <a:masterClrMapping/>
  </p:clrMapOvr>
  <p:transition>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475" y="-38100"/>
            <a:ext cx="10018713" cy="1752599"/>
          </a:xfrm>
        </p:spPr>
        <p:txBody>
          <a:bodyPr/>
          <a:lstStyle/>
          <a:p>
            <a:r>
              <a:rPr lang="ro-RO" dirty="0" smtClean="0"/>
              <a:t>Why is important online safety?</a:t>
            </a:r>
            <a:endParaRPr lang="en-US" dirty="0"/>
          </a:p>
        </p:txBody>
      </p:sp>
      <p:sp>
        <p:nvSpPr>
          <p:cNvPr id="3" name="Content Placeholder 2"/>
          <p:cNvSpPr>
            <a:spLocks noGrp="1"/>
          </p:cNvSpPr>
          <p:nvPr>
            <p:ph idx="1"/>
          </p:nvPr>
        </p:nvSpPr>
        <p:spPr>
          <a:xfrm>
            <a:off x="1362075" y="1323975"/>
            <a:ext cx="10018713" cy="3124201"/>
          </a:xfrm>
        </p:spPr>
        <p:txBody>
          <a:bodyPr/>
          <a:lstStyle/>
          <a:p>
            <a:pPr marL="0" indent="0">
              <a:buNone/>
            </a:pPr>
            <a:r>
              <a:rPr lang="ro-RO" sz="3200" dirty="0" smtClean="0">
                <a:latin typeface="Times New Roman"/>
              </a:rPr>
              <a:t>First would be the fact that the Internet</a:t>
            </a:r>
            <a:r>
              <a:rPr lang="en-US" sz="3200" dirty="0" smtClean="0">
                <a:latin typeface="Times New Roman"/>
              </a:rPr>
              <a:t> </a:t>
            </a:r>
            <a:r>
              <a:rPr lang="ro-RO" sz="3200" dirty="0" smtClean="0">
                <a:latin typeface="Times New Roman"/>
              </a:rPr>
              <a:t>is a part of childrens life since young ages and how they relate online depends of the advice they had from the adults.</a:t>
            </a:r>
            <a:r>
              <a:rPr lang="en-US" sz="3200" dirty="0" smtClean="0">
                <a:latin typeface="Times New Roman"/>
              </a:rPr>
              <a:t> </a:t>
            </a:r>
            <a:endParaRPr lang="en-US" sz="3200" dirty="0">
              <a:solidFill>
                <a:srgbClr val="000000"/>
              </a:solidFill>
              <a:latin typeface="Times New Roman"/>
            </a:endParaRPr>
          </a:p>
        </p:txBody>
      </p:sp>
      <p:pic>
        <p:nvPicPr>
          <p:cNvPr id="4" name="Picture 3"/>
          <p:cNvPicPr>
            <a:picLocks noChangeAspect="1"/>
          </p:cNvPicPr>
          <p:nvPr/>
        </p:nvPicPr>
        <p:blipFill>
          <a:blip r:embed="rId3"/>
          <a:stretch>
            <a:fillRect/>
          </a:stretch>
        </p:blipFill>
        <p:spPr>
          <a:xfrm>
            <a:off x="2581275" y="4048125"/>
            <a:ext cx="4453386" cy="2594501"/>
          </a:xfrm>
          <a:prstGeom prst="rect">
            <a:avLst/>
          </a:prstGeom>
          <a:ln>
            <a:noFill/>
          </a:ln>
          <a:effectLst>
            <a:softEdge rad="112500"/>
          </a:effectLst>
        </p:spPr>
      </p:pic>
      <p:pic>
        <p:nvPicPr>
          <p:cNvPr id="5" name="Picture 4"/>
          <p:cNvPicPr>
            <a:picLocks noChangeAspect="1"/>
          </p:cNvPicPr>
          <p:nvPr/>
        </p:nvPicPr>
        <p:blipFill>
          <a:blip r:embed="rId4"/>
          <a:stretch>
            <a:fillRect/>
          </a:stretch>
        </p:blipFill>
        <p:spPr>
          <a:xfrm>
            <a:off x="7429500" y="3793646"/>
            <a:ext cx="3761219" cy="2530650"/>
          </a:xfrm>
          <a:prstGeom prst="rect">
            <a:avLst/>
          </a:prstGeom>
          <a:ln>
            <a:noFill/>
          </a:ln>
          <a:effectLst>
            <a:softEdge rad="112500"/>
          </a:effectLst>
        </p:spPr>
      </p:pic>
    </p:spTree>
    <p:extLst>
      <p:ext uri="{BB962C8B-B14F-4D97-AF65-F5344CB8AC3E}">
        <p14:creationId xmlns:p14="http://schemas.microsoft.com/office/powerpoint/2010/main" val="811711864"/>
      </p:ext>
    </p:extLst>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0" y="0"/>
            <a:ext cx="10018713" cy="1752599"/>
          </a:xfrm>
        </p:spPr>
        <p:txBody>
          <a:bodyPr/>
          <a:lstStyle/>
          <a:p>
            <a:r>
              <a:rPr lang="en-US" dirty="0" err="1" smtClean="0"/>
              <a:t>Cyberbullying</a:t>
            </a:r>
            <a:endParaRPr lang="en-US" dirty="0"/>
          </a:p>
        </p:txBody>
      </p:sp>
      <p:sp>
        <p:nvSpPr>
          <p:cNvPr id="3" name="Content Placeholder 2"/>
          <p:cNvSpPr>
            <a:spLocks noGrp="1"/>
          </p:cNvSpPr>
          <p:nvPr>
            <p:ph idx="1"/>
          </p:nvPr>
        </p:nvSpPr>
        <p:spPr>
          <a:xfrm>
            <a:off x="1463312" y="1363163"/>
            <a:ext cx="10018713" cy="3124201"/>
          </a:xfrm>
        </p:spPr>
        <p:txBody>
          <a:bodyPr>
            <a:normAutofit fontScale="55000" lnSpcReduction="20000"/>
          </a:bodyPr>
          <a:lstStyle/>
          <a:p>
            <a:pPr marL="0" indent="0">
              <a:buNone/>
            </a:pPr>
            <a:r>
              <a:rPr lang="en-US" sz="2000" dirty="0">
                <a:latin typeface="Century Schoolbook"/>
              </a:rPr>
              <a:t>   </a:t>
            </a:r>
            <a:endParaRPr lang="en-US" sz="4000" dirty="0">
              <a:solidFill>
                <a:srgbClr val="000000"/>
              </a:solidFill>
              <a:latin typeface="Century Schoolbook"/>
            </a:endParaRPr>
          </a:p>
          <a:p>
            <a:pPr marL="0" indent="0">
              <a:buNone/>
            </a:pPr>
            <a:r>
              <a:rPr lang="ro-RO" sz="4000" dirty="0" smtClean="0">
                <a:latin typeface="Century Schoolbook" pitchFamily="18" charset="0"/>
              </a:rPr>
              <a:t>      </a:t>
            </a:r>
            <a:r>
              <a:rPr lang="en-US" sz="4000" b="1" dirty="0" err="1" smtClean="0">
                <a:latin typeface="Century Schoolbook" pitchFamily="18" charset="0"/>
              </a:rPr>
              <a:t>Cyberbullying</a:t>
            </a:r>
            <a:r>
              <a:rPr lang="en-US" sz="4000" dirty="0" smtClean="0">
                <a:latin typeface="Century Schoolbook" pitchFamily="18" charset="0"/>
              </a:rPr>
              <a:t> or </a:t>
            </a:r>
            <a:r>
              <a:rPr lang="en-US" sz="4000" b="1" dirty="0" err="1" smtClean="0">
                <a:latin typeface="Century Schoolbook" pitchFamily="18" charset="0"/>
              </a:rPr>
              <a:t>cyberharassment</a:t>
            </a:r>
            <a:r>
              <a:rPr lang="en-US" sz="4000" dirty="0" smtClean="0">
                <a:latin typeface="Century Schoolbook" pitchFamily="18" charset="0"/>
              </a:rPr>
              <a:t> is a form of bullying or harassment using electronic forms of contact. </a:t>
            </a:r>
            <a:r>
              <a:rPr lang="en-US" sz="4000" dirty="0" err="1" smtClean="0">
                <a:latin typeface="Century Schoolbook" pitchFamily="18" charset="0"/>
              </a:rPr>
              <a:t>Cyberbullying</a:t>
            </a:r>
            <a:r>
              <a:rPr lang="en-US" sz="4000" dirty="0" smtClean="0">
                <a:latin typeface="Century Schoolbook" pitchFamily="18" charset="0"/>
              </a:rPr>
              <a:t> has become increasingly common, especially among teenagers. </a:t>
            </a:r>
            <a:r>
              <a:rPr lang="en-US" sz="4000" dirty="0">
                <a:latin typeface="Century Schoolbook" pitchFamily="18" charset="0"/>
              </a:rPr>
              <a:t>    </a:t>
            </a:r>
            <a:endParaRPr lang="ro-RO" sz="4000" dirty="0" smtClean="0">
              <a:latin typeface="Century Schoolbook" pitchFamily="18" charset="0"/>
            </a:endParaRPr>
          </a:p>
          <a:p>
            <a:pPr marL="0" indent="0">
              <a:buNone/>
            </a:pPr>
            <a:r>
              <a:rPr lang="ro-RO" sz="4000" dirty="0" smtClean="0">
                <a:latin typeface="Century Schoolbook"/>
              </a:rPr>
              <a:t>      </a:t>
            </a:r>
            <a:r>
              <a:rPr lang="en-US" sz="2900" dirty="0" err="1" smtClean="0">
                <a:latin typeface="Century Schoolbook" pitchFamily="18" charset="0"/>
              </a:rPr>
              <a:t>Cyberbullying</a:t>
            </a:r>
            <a:r>
              <a:rPr lang="en-US" sz="2900" dirty="0" smtClean="0">
                <a:latin typeface="Century Schoolbook" pitchFamily="18" charset="0"/>
              </a:rPr>
              <a:t> involves repeated behavior with intent to harm.</a:t>
            </a:r>
            <a:endParaRPr lang="ro-RO" sz="2900" dirty="0" smtClean="0">
              <a:latin typeface="Century Schoolbook" pitchFamily="18" charset="0"/>
            </a:endParaRPr>
          </a:p>
          <a:p>
            <a:pPr marL="0" indent="0">
              <a:buNone/>
            </a:pPr>
            <a:r>
              <a:rPr lang="ro-RO" sz="2900" dirty="0" smtClean="0">
                <a:latin typeface="Century Schoolbook" pitchFamily="18" charset="0"/>
              </a:rPr>
              <a:t>        </a:t>
            </a:r>
            <a:r>
              <a:rPr lang="en-US" sz="2900" dirty="0" err="1" smtClean="0">
                <a:latin typeface="Century Schoolbook" pitchFamily="18" charset="0"/>
              </a:rPr>
              <a:t>Cyberbullying</a:t>
            </a:r>
            <a:r>
              <a:rPr lang="en-US" sz="2900" dirty="0" smtClean="0">
                <a:latin typeface="Century Schoolbook" pitchFamily="18" charset="0"/>
              </a:rPr>
              <a:t> is perpetrated through harassment, c</a:t>
            </a:r>
            <a:r>
              <a:rPr lang="ro-RO" sz="2900" dirty="0" smtClean="0">
                <a:latin typeface="Century Schoolbook" pitchFamily="18" charset="0"/>
              </a:rPr>
              <a:t>i</a:t>
            </a:r>
            <a:r>
              <a:rPr lang="en-US" sz="2900" dirty="0" err="1" smtClean="0">
                <a:latin typeface="Century Schoolbook" pitchFamily="18" charset="0"/>
              </a:rPr>
              <a:t>berstalking</a:t>
            </a:r>
            <a:r>
              <a:rPr lang="en-US" sz="2900" dirty="0" smtClean="0">
                <a:latin typeface="Century Schoolbook" pitchFamily="18" charset="0"/>
              </a:rPr>
              <a:t>, denigration (sending or posting cruel rumors and falsehoods to damage reputation and friendships), impersonation, and exclusion (intentionally and cruelly excluding someone from an online group</a:t>
            </a:r>
            <a:r>
              <a:rPr lang="ro-RO" sz="2900" dirty="0" smtClean="0">
                <a:latin typeface="Century Schoolbook" pitchFamily="18" charset="0"/>
              </a:rPr>
              <a:t>).</a:t>
            </a:r>
            <a:endParaRPr lang="en-US" sz="2900" dirty="0" smtClean="0">
              <a:latin typeface="Century Schoolbook" pitchFamily="18" charset="0"/>
            </a:endParaRPr>
          </a:p>
          <a:p>
            <a:pPr marL="0" indent="0">
              <a:buNone/>
            </a:pPr>
            <a:endParaRPr lang="en-US" sz="4000" dirty="0">
              <a:latin typeface="Century Schoolbook"/>
            </a:endParaRPr>
          </a:p>
          <a:p>
            <a:pPr marL="0" indent="0">
              <a:buNone/>
            </a:pPr>
            <a:endParaRPr lang="en-US" sz="4000" dirty="0">
              <a:latin typeface="Century Schoolbook"/>
            </a:endParaRPr>
          </a:p>
          <a:p>
            <a:endParaRPr lang="en-US" dirty="0"/>
          </a:p>
        </p:txBody>
      </p:sp>
      <p:pic>
        <p:nvPicPr>
          <p:cNvPr id="4" name="Picture 3"/>
          <p:cNvPicPr>
            <a:picLocks noChangeAspect="1"/>
          </p:cNvPicPr>
          <p:nvPr/>
        </p:nvPicPr>
        <p:blipFill>
          <a:blip r:embed="rId3"/>
          <a:stretch>
            <a:fillRect/>
          </a:stretch>
        </p:blipFill>
        <p:spPr>
          <a:xfrm>
            <a:off x="1819275" y="3914775"/>
            <a:ext cx="3491487" cy="2303384"/>
          </a:xfrm>
          <a:prstGeom prst="rect">
            <a:avLst/>
          </a:prstGeom>
          <a:ln>
            <a:noFill/>
          </a:ln>
          <a:effectLst>
            <a:softEdge rad="112500"/>
          </a:effectLst>
        </p:spPr>
      </p:pic>
      <p:pic>
        <p:nvPicPr>
          <p:cNvPr id="5" name="Picture 4"/>
          <p:cNvPicPr>
            <a:picLocks noChangeAspect="1"/>
          </p:cNvPicPr>
          <p:nvPr/>
        </p:nvPicPr>
        <p:blipFill>
          <a:blip r:embed="rId4"/>
          <a:stretch>
            <a:fillRect/>
          </a:stretch>
        </p:blipFill>
        <p:spPr>
          <a:xfrm>
            <a:off x="5553075" y="3914775"/>
            <a:ext cx="2848978" cy="2848978"/>
          </a:xfrm>
          <a:prstGeom prst="rect">
            <a:avLst/>
          </a:prstGeom>
          <a:ln>
            <a:noFill/>
          </a:ln>
          <a:effectLst>
            <a:softEdge rad="112500"/>
          </a:effectLst>
        </p:spPr>
      </p:pic>
      <p:pic>
        <p:nvPicPr>
          <p:cNvPr id="6" name="Picture 5"/>
          <p:cNvPicPr>
            <a:picLocks noChangeAspect="1"/>
          </p:cNvPicPr>
          <p:nvPr/>
        </p:nvPicPr>
        <p:blipFill>
          <a:blip r:embed="rId5"/>
          <a:stretch>
            <a:fillRect/>
          </a:stretch>
        </p:blipFill>
        <p:spPr>
          <a:xfrm>
            <a:off x="8477250" y="4338907"/>
            <a:ext cx="3600907" cy="1996830"/>
          </a:xfrm>
          <a:prstGeom prst="rect">
            <a:avLst/>
          </a:prstGeom>
          <a:ln>
            <a:noFill/>
          </a:ln>
          <a:effectLst>
            <a:softEdge rad="112500"/>
          </a:effectLst>
        </p:spPr>
      </p:pic>
    </p:spTree>
    <p:extLst>
      <p:ext uri="{BB962C8B-B14F-4D97-AF65-F5344CB8AC3E}">
        <p14:creationId xmlns:p14="http://schemas.microsoft.com/office/powerpoint/2010/main" val="2886555157"/>
      </p:ext>
    </p:extLst>
  </p:cSld>
  <p:clrMapOvr>
    <a:masterClrMapping/>
  </p:clrMapOvr>
  <p:transition>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47650"/>
            <a:ext cx="10018713" cy="1752599"/>
          </a:xfrm>
        </p:spPr>
        <p:txBody>
          <a:bodyPr/>
          <a:lstStyle/>
          <a:p>
            <a:r>
              <a:rPr lang="en-US" dirty="0"/>
              <a:t>Grooming</a:t>
            </a:r>
          </a:p>
        </p:txBody>
      </p:sp>
      <p:sp>
        <p:nvSpPr>
          <p:cNvPr id="3" name="Content Placeholder 2"/>
          <p:cNvSpPr>
            <a:spLocks noGrp="1"/>
          </p:cNvSpPr>
          <p:nvPr>
            <p:ph idx="1"/>
          </p:nvPr>
        </p:nvSpPr>
        <p:spPr>
          <a:xfrm>
            <a:off x="1447800" y="1009650"/>
            <a:ext cx="10018713" cy="3124201"/>
          </a:xfrm>
        </p:spPr>
        <p:txBody>
          <a:bodyPr>
            <a:normAutofit/>
          </a:bodyPr>
          <a:lstStyle/>
          <a:p>
            <a:pPr marL="0" indent="0">
              <a:buNone/>
            </a:pPr>
            <a:r>
              <a:rPr lang="en-US" sz="3200" dirty="0">
                <a:latin typeface="Century Schoolbook"/>
                <a:ea typeface="Arial"/>
                <a:cs typeface="Arial"/>
              </a:rPr>
              <a:t>    </a:t>
            </a:r>
            <a:r>
              <a:rPr lang="en-US" sz="1700" b="1" dirty="0" smtClean="0">
                <a:latin typeface="Century Schoolbook" pitchFamily="18" charset="0"/>
              </a:rPr>
              <a:t>Child grooming</a:t>
            </a:r>
            <a:r>
              <a:rPr lang="en-US" sz="1700" dirty="0" smtClean="0">
                <a:latin typeface="Century Schoolbook" pitchFamily="18" charset="0"/>
              </a:rPr>
              <a:t> is befriending and establishing an emotional connection with a child, and sometimes the family, to lower the child's inhibitions for child sexual abuse</a:t>
            </a:r>
            <a:r>
              <a:rPr lang="ro-RO" sz="1700" dirty="0" smtClean="0">
                <a:latin typeface="Century Schoolbook" pitchFamily="18" charset="0"/>
              </a:rPr>
              <a:t>.</a:t>
            </a:r>
            <a:r>
              <a:rPr lang="en-US" sz="1700" dirty="0" smtClean="0">
                <a:latin typeface="Century Schoolbook" pitchFamily="18" charset="0"/>
              </a:rPr>
              <a:t> It lures minors into trafficking of children, illicit businesses such as child prostitution, or the production of child pornography</a:t>
            </a:r>
            <a:r>
              <a:rPr lang="ro-RO" sz="1700" dirty="0" smtClean="0">
                <a:latin typeface="Century Schoolbook" pitchFamily="18" charset="0"/>
              </a:rPr>
              <a:t>.</a:t>
            </a:r>
          </a:p>
          <a:p>
            <a:pPr marL="0" indent="0">
              <a:buNone/>
            </a:pPr>
            <a:r>
              <a:rPr lang="ro-RO" sz="1700" dirty="0" smtClean="0">
                <a:latin typeface="Century Schoolbook" pitchFamily="18" charset="0"/>
              </a:rPr>
              <a:t>        </a:t>
            </a:r>
            <a:r>
              <a:rPr lang="en-US" sz="1600" dirty="0" smtClean="0">
                <a:latin typeface="Century Schoolbook" pitchFamily="18" charset="0"/>
              </a:rPr>
              <a:t>Sexual grooming of children over the internet is most prevalent (99% of cases) amongst the 13–17 age group, particularly 13–14 year old children (48%). The majority of them are girls. The majority of the victimization occurs with mobile phone support. Children and teenagers with behavioral issues such as "high attention seeking" have a much higher risk than others</a:t>
            </a:r>
            <a:r>
              <a:rPr lang="en-US" sz="1800" dirty="0" smtClean="0"/>
              <a:t>.</a:t>
            </a:r>
            <a:endParaRPr lang="en-US" sz="1700" dirty="0">
              <a:latin typeface="Century Schoolbook" pitchFamily="18" charset="0"/>
            </a:endParaRPr>
          </a:p>
        </p:txBody>
      </p:sp>
      <p:pic>
        <p:nvPicPr>
          <p:cNvPr id="4" name="Picture 3" descr="grooming.jpg"/>
          <p:cNvPicPr>
            <a:picLocks noChangeAspect="1"/>
          </p:cNvPicPr>
          <p:nvPr/>
        </p:nvPicPr>
        <p:blipFill>
          <a:blip r:embed="rId3"/>
          <a:stretch>
            <a:fillRect/>
          </a:stretch>
        </p:blipFill>
        <p:spPr>
          <a:xfrm>
            <a:off x="1838325" y="3829050"/>
            <a:ext cx="3424657" cy="2450456"/>
          </a:xfrm>
          <a:prstGeom prst="rect">
            <a:avLst/>
          </a:prstGeom>
          <a:ln>
            <a:noFill/>
          </a:ln>
          <a:effectLst>
            <a:softEdge rad="112500"/>
          </a:effectLst>
        </p:spPr>
      </p:pic>
      <p:pic>
        <p:nvPicPr>
          <p:cNvPr id="5" name="Picture 4" descr="554474_369462729771036_2034656643_n.jpg"/>
          <p:cNvPicPr>
            <a:picLocks noChangeAspect="1"/>
          </p:cNvPicPr>
          <p:nvPr/>
        </p:nvPicPr>
        <p:blipFill>
          <a:blip r:embed="rId4"/>
          <a:stretch>
            <a:fillRect/>
          </a:stretch>
        </p:blipFill>
        <p:spPr>
          <a:xfrm>
            <a:off x="5324475" y="3647904"/>
            <a:ext cx="3095796" cy="3095796"/>
          </a:xfrm>
          <a:prstGeom prst="rect">
            <a:avLst/>
          </a:prstGeom>
          <a:ln>
            <a:noFill/>
          </a:ln>
          <a:effectLst>
            <a:softEdge rad="112500"/>
          </a:effectLst>
        </p:spPr>
      </p:pic>
      <p:pic>
        <p:nvPicPr>
          <p:cNvPr id="6" name="Picture 5" descr="child-grooming.gif"/>
          <p:cNvPicPr>
            <a:picLocks noChangeAspect="1"/>
          </p:cNvPicPr>
          <p:nvPr/>
        </p:nvPicPr>
        <p:blipFill>
          <a:blip r:embed="rId5"/>
          <a:stretch>
            <a:fillRect/>
          </a:stretch>
        </p:blipFill>
        <p:spPr>
          <a:xfrm>
            <a:off x="8477250" y="4129537"/>
            <a:ext cx="3594823" cy="1795182"/>
          </a:xfrm>
          <a:prstGeom prst="rect">
            <a:avLst/>
          </a:prstGeom>
          <a:ln>
            <a:noFill/>
          </a:ln>
          <a:effectLst>
            <a:softEdge rad="112500"/>
          </a:effectLst>
        </p:spPr>
      </p:pic>
    </p:spTree>
    <p:extLst>
      <p:ext uri="{BB962C8B-B14F-4D97-AF65-F5344CB8AC3E}">
        <p14:creationId xmlns:p14="http://schemas.microsoft.com/office/powerpoint/2010/main" val="1527936496"/>
      </p:ext>
    </p:extLst>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025" y="-361950"/>
            <a:ext cx="10018713" cy="1752599"/>
          </a:xfrm>
        </p:spPr>
        <p:txBody>
          <a:bodyPr/>
          <a:lstStyle/>
          <a:p>
            <a:r>
              <a:rPr lang="en-US" dirty="0"/>
              <a:t>Hacking</a:t>
            </a:r>
          </a:p>
        </p:txBody>
      </p:sp>
      <p:sp>
        <p:nvSpPr>
          <p:cNvPr id="3" name="Content Placeholder 2"/>
          <p:cNvSpPr>
            <a:spLocks noGrp="1"/>
          </p:cNvSpPr>
          <p:nvPr>
            <p:ph idx="1"/>
          </p:nvPr>
        </p:nvSpPr>
        <p:spPr>
          <a:xfrm>
            <a:off x="1524000" y="876300"/>
            <a:ext cx="10018713" cy="3124201"/>
          </a:xfrm>
        </p:spPr>
        <p:txBody>
          <a:bodyPr>
            <a:normAutofit/>
          </a:bodyPr>
          <a:lstStyle/>
          <a:p>
            <a:pPr marL="0" indent="0">
              <a:buNone/>
            </a:pPr>
            <a:r>
              <a:rPr lang="en-US" dirty="0">
                <a:latin typeface="Arial"/>
              </a:rPr>
              <a:t>   </a:t>
            </a:r>
            <a:r>
              <a:rPr lang="en-US" sz="1600" dirty="0" smtClean="0">
                <a:latin typeface="Century Schoolbook" pitchFamily="18" charset="0"/>
              </a:rPr>
              <a:t>A </a:t>
            </a:r>
            <a:r>
              <a:rPr lang="en-US" sz="1600" b="1" dirty="0" smtClean="0">
                <a:latin typeface="Century Schoolbook" pitchFamily="18" charset="0"/>
              </a:rPr>
              <a:t>security hacker</a:t>
            </a:r>
            <a:r>
              <a:rPr lang="en-US" sz="1600" dirty="0" smtClean="0">
                <a:latin typeface="Century Schoolbook" pitchFamily="18" charset="0"/>
              </a:rPr>
              <a:t> is someone who seeks to breach defenses and exploit weaknesses in a computer system or network. Hackers may be motivated by a multitude of reasons, such as profit, protest, challenge, recreation,</a:t>
            </a:r>
            <a:r>
              <a:rPr lang="ro-RO" sz="1600" baseline="30000" dirty="0" smtClean="0">
                <a:latin typeface="Century Schoolbook" pitchFamily="18" charset="0"/>
              </a:rPr>
              <a:t> </a:t>
            </a:r>
            <a:r>
              <a:rPr lang="en-US" sz="1600" dirty="0" smtClean="0">
                <a:latin typeface="Century Schoolbook" pitchFamily="18" charset="0"/>
              </a:rPr>
              <a:t>or to evaluate system weaknesses to assist in formulating defenses against potential hackers. The subculture that has evolved around hackers is often referred to as the computer underground.</a:t>
            </a:r>
            <a:endParaRPr lang="ro-RO" sz="1600" baseline="30000" dirty="0" smtClean="0">
              <a:latin typeface="Century Schoolbook" pitchFamily="18" charset="0"/>
            </a:endParaRPr>
          </a:p>
          <a:p>
            <a:pPr marL="0" indent="0">
              <a:buNone/>
            </a:pPr>
            <a:r>
              <a:rPr lang="ro-RO" sz="1600" baseline="30000" dirty="0" smtClean="0">
                <a:latin typeface="Century Schoolbook" pitchFamily="18" charset="0"/>
              </a:rPr>
              <a:t> </a:t>
            </a:r>
            <a:r>
              <a:rPr lang="ro-RO" sz="1600" dirty="0" smtClean="0">
                <a:latin typeface="Century Schoolbook" pitchFamily="18" charset="0"/>
              </a:rPr>
              <a:t>   </a:t>
            </a:r>
            <a:r>
              <a:rPr lang="en-US" sz="1600" dirty="0" smtClean="0">
                <a:latin typeface="Century Schoolbook" pitchFamily="18" charset="0"/>
              </a:rPr>
              <a:t>In computer security, a hacker is someone who focuses on security mechanisms of computer and network systems. While including those who endeavor to strengthen such mechanisms, it is more often used by the mass media and popular culture to refer to those who seek access despite these security measures</a:t>
            </a:r>
            <a:r>
              <a:rPr lang="en-US" sz="1600" dirty="0" smtClean="0"/>
              <a:t>. </a:t>
            </a:r>
            <a:r>
              <a:rPr lang="en-US" sz="1600" dirty="0">
                <a:latin typeface="Century Schoolbook" pitchFamily="18" charset="0"/>
              </a:rPr>
              <a:t> </a:t>
            </a:r>
          </a:p>
        </p:txBody>
      </p:sp>
      <p:pic>
        <p:nvPicPr>
          <p:cNvPr id="4" name="Picture 3" descr="151228-online-fraud-hacking-415p_1f4a69829f4841f440828b3b86d4a071.nbcnews-ux-2880-1000.jpg"/>
          <p:cNvPicPr>
            <a:picLocks noChangeAspect="1"/>
          </p:cNvPicPr>
          <p:nvPr/>
        </p:nvPicPr>
        <p:blipFill>
          <a:blip r:embed="rId3"/>
          <a:stretch>
            <a:fillRect/>
          </a:stretch>
        </p:blipFill>
        <p:spPr>
          <a:xfrm>
            <a:off x="1838325" y="4010564"/>
            <a:ext cx="3590364" cy="2326404"/>
          </a:xfrm>
          <a:prstGeom prst="rect">
            <a:avLst/>
          </a:prstGeom>
          <a:ln>
            <a:noFill/>
          </a:ln>
          <a:effectLst>
            <a:softEdge rad="112500"/>
          </a:effectLst>
        </p:spPr>
      </p:pic>
      <p:pic>
        <p:nvPicPr>
          <p:cNvPr id="5" name="Picture 4" descr="images.jpg"/>
          <p:cNvPicPr>
            <a:picLocks noChangeAspect="1"/>
          </p:cNvPicPr>
          <p:nvPr/>
        </p:nvPicPr>
        <p:blipFill>
          <a:blip r:embed="rId4"/>
          <a:stretch>
            <a:fillRect/>
          </a:stretch>
        </p:blipFill>
        <p:spPr>
          <a:xfrm>
            <a:off x="6690472" y="3946926"/>
            <a:ext cx="4510927" cy="2834873"/>
          </a:xfrm>
          <a:prstGeom prst="rect">
            <a:avLst/>
          </a:prstGeom>
          <a:ln>
            <a:noFill/>
          </a:ln>
          <a:effectLst>
            <a:softEdge rad="112500"/>
          </a:effectLst>
        </p:spPr>
      </p:pic>
    </p:spTree>
    <p:extLst>
      <p:ext uri="{BB962C8B-B14F-4D97-AF65-F5344CB8AC3E}">
        <p14:creationId xmlns:p14="http://schemas.microsoft.com/office/powerpoint/2010/main" val="2570779273"/>
      </p:ext>
    </p:extLst>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0" y="-200025"/>
            <a:ext cx="10018713" cy="1752599"/>
          </a:xfrm>
        </p:spPr>
        <p:txBody>
          <a:bodyPr/>
          <a:lstStyle/>
          <a:p>
            <a:r>
              <a:rPr lang="en-US" dirty="0" err="1">
                <a:solidFill>
                  <a:srgbClr val="000000"/>
                </a:solidFill>
                <a:latin typeface="Corbel"/>
              </a:rPr>
              <a:t>Phsihing</a:t>
            </a:r>
          </a:p>
        </p:txBody>
      </p:sp>
      <p:sp>
        <p:nvSpPr>
          <p:cNvPr id="3" name="Content Placeholder 2"/>
          <p:cNvSpPr>
            <a:spLocks noGrp="1"/>
          </p:cNvSpPr>
          <p:nvPr>
            <p:ph idx="1"/>
          </p:nvPr>
        </p:nvSpPr>
        <p:spPr>
          <a:xfrm>
            <a:off x="1562100" y="828675"/>
            <a:ext cx="10018713" cy="3124201"/>
          </a:xfrm>
        </p:spPr>
        <p:txBody>
          <a:bodyPr/>
          <a:lstStyle/>
          <a:p>
            <a:pPr marL="0" indent="0">
              <a:buNone/>
            </a:pPr>
            <a:r>
              <a:rPr lang="en-US" dirty="0">
                <a:latin typeface="Arial"/>
              </a:rPr>
              <a:t>   </a:t>
            </a:r>
            <a:r>
              <a:rPr lang="en-US" sz="1600" b="1" dirty="0" smtClean="0">
                <a:latin typeface="Century Schoolbook" pitchFamily="18" charset="0"/>
              </a:rPr>
              <a:t>Phishing</a:t>
            </a:r>
            <a:r>
              <a:rPr lang="en-US" sz="1600" dirty="0" smtClean="0">
                <a:latin typeface="Century Schoolbook" pitchFamily="18" charset="0"/>
              </a:rPr>
              <a:t> is the attempt to obtain sensitive information such as usernames, passwords, and credit card details (and, indirectly, money), often for malicious reasons, by disguising as a trustworthy entity in an electronic communication</a:t>
            </a:r>
            <a:r>
              <a:rPr lang="ro-RO" sz="1600" dirty="0" smtClean="0">
                <a:latin typeface="Century Schoolbook" pitchFamily="18" charset="0"/>
              </a:rPr>
              <a:t>. </a:t>
            </a:r>
            <a:r>
              <a:rPr lang="en-US" sz="1600" dirty="0" smtClean="0">
                <a:latin typeface="Century Schoolbook" pitchFamily="18" charset="0"/>
              </a:rPr>
              <a:t>The word is a neologism created as a homophone of </a:t>
            </a:r>
            <a:r>
              <a:rPr lang="en-US" sz="1600" i="1" dirty="0" smtClean="0">
                <a:latin typeface="Century Schoolbook" pitchFamily="18" charset="0"/>
              </a:rPr>
              <a:t>fishing</a:t>
            </a:r>
            <a:r>
              <a:rPr lang="en-US" sz="1600" dirty="0" smtClean="0">
                <a:latin typeface="Century Schoolbook" pitchFamily="18" charset="0"/>
              </a:rPr>
              <a:t> due to the similarity of using a bait in an attempt to catch a victim. According to the 3rd Microsoft Computing Safer Index Report released in February 2014, the annual worldwide impact of phishing could be as high as $5 billion.</a:t>
            </a:r>
            <a:endParaRPr lang="en-US" sz="1600" dirty="0">
              <a:latin typeface="Century Schoolbook" pitchFamily="18" charset="0"/>
            </a:endParaRPr>
          </a:p>
          <a:p>
            <a:endParaRPr lang="en-US" dirty="0"/>
          </a:p>
        </p:txBody>
      </p:sp>
      <p:pic>
        <p:nvPicPr>
          <p:cNvPr id="4" name="Picture 3" descr="descărcare.jpg"/>
          <p:cNvPicPr>
            <a:picLocks noChangeAspect="1"/>
          </p:cNvPicPr>
          <p:nvPr/>
        </p:nvPicPr>
        <p:blipFill>
          <a:blip r:embed="rId3"/>
          <a:stretch>
            <a:fillRect/>
          </a:stretch>
        </p:blipFill>
        <p:spPr>
          <a:xfrm>
            <a:off x="1209675" y="3519757"/>
            <a:ext cx="3655653" cy="2195605"/>
          </a:xfrm>
          <a:prstGeom prst="rect">
            <a:avLst/>
          </a:prstGeom>
          <a:ln>
            <a:noFill/>
          </a:ln>
          <a:effectLst>
            <a:softEdge rad="112500"/>
          </a:effectLst>
        </p:spPr>
      </p:pic>
      <p:pic>
        <p:nvPicPr>
          <p:cNvPr id="5" name="Picture 4" descr="descărcare (1).jpg"/>
          <p:cNvPicPr>
            <a:picLocks noChangeAspect="1"/>
          </p:cNvPicPr>
          <p:nvPr/>
        </p:nvPicPr>
        <p:blipFill>
          <a:blip r:embed="rId4"/>
          <a:stretch>
            <a:fillRect/>
          </a:stretch>
        </p:blipFill>
        <p:spPr>
          <a:xfrm>
            <a:off x="5295900" y="2552700"/>
            <a:ext cx="2933139" cy="2279156"/>
          </a:xfrm>
          <a:prstGeom prst="rect">
            <a:avLst/>
          </a:prstGeom>
          <a:ln>
            <a:noFill/>
          </a:ln>
          <a:effectLst>
            <a:softEdge rad="112500"/>
          </a:effectLst>
        </p:spPr>
      </p:pic>
      <p:pic>
        <p:nvPicPr>
          <p:cNvPr id="6" name="Picture 5" descr="phishing.jpg"/>
          <p:cNvPicPr>
            <a:picLocks noChangeAspect="1"/>
          </p:cNvPicPr>
          <p:nvPr/>
        </p:nvPicPr>
        <p:blipFill>
          <a:blip r:embed="rId5"/>
          <a:stretch>
            <a:fillRect/>
          </a:stretch>
        </p:blipFill>
        <p:spPr>
          <a:xfrm>
            <a:off x="8753475" y="2714625"/>
            <a:ext cx="2442857" cy="1612526"/>
          </a:xfrm>
          <a:prstGeom prst="rect">
            <a:avLst/>
          </a:prstGeom>
          <a:ln>
            <a:noFill/>
          </a:ln>
          <a:effectLst>
            <a:softEdge rad="112500"/>
          </a:effectLst>
        </p:spPr>
      </p:pic>
      <p:pic>
        <p:nvPicPr>
          <p:cNvPr id="7" name="Picture 6" descr="32828659_s.jpg"/>
          <p:cNvPicPr>
            <a:picLocks noChangeAspect="1"/>
          </p:cNvPicPr>
          <p:nvPr/>
        </p:nvPicPr>
        <p:blipFill>
          <a:blip r:embed="rId6"/>
          <a:stretch>
            <a:fillRect/>
          </a:stretch>
        </p:blipFill>
        <p:spPr>
          <a:xfrm>
            <a:off x="8541684" y="4651375"/>
            <a:ext cx="3137554" cy="2090644"/>
          </a:xfrm>
          <a:prstGeom prst="rect">
            <a:avLst/>
          </a:prstGeom>
          <a:ln>
            <a:noFill/>
          </a:ln>
          <a:effectLst>
            <a:softEdge rad="112500"/>
          </a:effectLst>
        </p:spPr>
      </p:pic>
      <p:pic>
        <p:nvPicPr>
          <p:cNvPr id="8" name="Picture 7" descr="images (1).jpg"/>
          <p:cNvPicPr>
            <a:picLocks noChangeAspect="1"/>
          </p:cNvPicPr>
          <p:nvPr/>
        </p:nvPicPr>
        <p:blipFill>
          <a:blip r:embed="rId7"/>
          <a:stretch>
            <a:fillRect/>
          </a:stretch>
        </p:blipFill>
        <p:spPr>
          <a:xfrm>
            <a:off x="5048250" y="5147633"/>
            <a:ext cx="2743200" cy="1345882"/>
          </a:xfrm>
          <a:prstGeom prst="rect">
            <a:avLst/>
          </a:prstGeom>
          <a:ln>
            <a:noFill/>
          </a:ln>
          <a:effectLst>
            <a:softEdge rad="112500"/>
          </a:effectLst>
        </p:spPr>
      </p:pic>
    </p:spTree>
    <p:extLst>
      <p:ext uri="{BB962C8B-B14F-4D97-AF65-F5344CB8AC3E}">
        <p14:creationId xmlns:p14="http://schemas.microsoft.com/office/powerpoint/2010/main" val="2291674707"/>
      </p:ext>
    </p:extLst>
  </p:cSld>
  <p:clrMapOvr>
    <a:masterClrMapping/>
  </p:clrMapOvr>
  <p:transition>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813" y="0"/>
            <a:ext cx="10018713" cy="1752599"/>
          </a:xfrm>
        </p:spPr>
        <p:txBody>
          <a:bodyPr/>
          <a:lstStyle/>
          <a:p>
            <a:r>
              <a:rPr lang="ro-RO" dirty="0" smtClean="0"/>
              <a:t>Computer addiction</a:t>
            </a:r>
            <a:endParaRPr lang="en-US" dirty="0"/>
          </a:p>
        </p:txBody>
      </p:sp>
      <p:sp>
        <p:nvSpPr>
          <p:cNvPr id="3" name="Content Placeholder 2"/>
          <p:cNvSpPr>
            <a:spLocks noGrp="1"/>
          </p:cNvSpPr>
          <p:nvPr>
            <p:ph idx="1"/>
          </p:nvPr>
        </p:nvSpPr>
        <p:spPr>
          <a:xfrm>
            <a:off x="1676400" y="609600"/>
            <a:ext cx="10018713" cy="3124201"/>
          </a:xfrm>
        </p:spPr>
        <p:txBody>
          <a:bodyPr/>
          <a:lstStyle/>
          <a:p>
            <a:pPr marL="0" indent="0">
              <a:buNone/>
            </a:pPr>
            <a:r>
              <a:rPr lang="en-US" dirty="0">
                <a:latin typeface="Arial"/>
              </a:rPr>
              <a:t>    </a:t>
            </a:r>
            <a:r>
              <a:rPr lang="en-US" sz="1600" dirty="0">
                <a:latin typeface="Century Schoolbook" pitchFamily="18" charset="0"/>
              </a:rPr>
              <a:t> </a:t>
            </a:r>
            <a:r>
              <a:rPr lang="en-US" sz="1600" b="1" dirty="0" smtClean="0">
                <a:latin typeface="Century Schoolbook" pitchFamily="18" charset="0"/>
              </a:rPr>
              <a:t>Computer addiction</a:t>
            </a:r>
            <a:r>
              <a:rPr lang="en-US" sz="1600" dirty="0" smtClean="0">
                <a:latin typeface="Century Schoolbook" pitchFamily="18" charset="0"/>
              </a:rPr>
              <a:t> can be described as the excessive or c</a:t>
            </a:r>
            <a:r>
              <a:rPr lang="ro-RO" sz="1600" dirty="0" smtClean="0">
                <a:latin typeface="Century Schoolbook" pitchFamily="18" charset="0"/>
              </a:rPr>
              <a:t>o</a:t>
            </a:r>
            <a:r>
              <a:rPr lang="en-US" sz="1600" dirty="0" err="1" smtClean="0">
                <a:latin typeface="Century Schoolbook" pitchFamily="18" charset="0"/>
              </a:rPr>
              <a:t>mpulsive</a:t>
            </a:r>
            <a:r>
              <a:rPr lang="en-US" sz="1600" dirty="0" smtClean="0">
                <a:latin typeface="Century Schoolbook" pitchFamily="18" charset="0"/>
              </a:rPr>
              <a:t> use of the computer which persists despite serious negative consequences for personal, social, or occupational function.</a:t>
            </a:r>
            <a:r>
              <a:rPr lang="ro-RO" sz="1600" dirty="0" smtClean="0">
                <a:latin typeface="Century Schoolbook" pitchFamily="18" charset="0"/>
              </a:rPr>
              <a:t> </a:t>
            </a:r>
            <a:r>
              <a:rPr lang="en-US" sz="1600" dirty="0" smtClean="0">
                <a:latin typeface="Century Schoolbook" pitchFamily="18" charset="0"/>
              </a:rPr>
              <a:t> Another clear conceptualization is made by Block, who stated that "Conceptually, the diagnosis is a compulsive-impulsive spectrum disorder that involves online and/or offline computer usage and consists of at least three subtypes: excessive gaming, sexual preoccupations, and e-mail/text messaging". </a:t>
            </a:r>
            <a:endParaRPr lang="en-US" sz="1600" dirty="0">
              <a:latin typeface="Century Schoolbook" pitchFamily="18" charset="0"/>
            </a:endParaRPr>
          </a:p>
        </p:txBody>
      </p:sp>
      <p:pic>
        <p:nvPicPr>
          <p:cNvPr id="4" name="Picture 3" descr="descărcare (2).jpg"/>
          <p:cNvPicPr>
            <a:picLocks noChangeAspect="1"/>
          </p:cNvPicPr>
          <p:nvPr/>
        </p:nvPicPr>
        <p:blipFill>
          <a:blip r:embed="rId3"/>
          <a:stretch>
            <a:fillRect/>
          </a:stretch>
        </p:blipFill>
        <p:spPr>
          <a:xfrm>
            <a:off x="7722185" y="3057525"/>
            <a:ext cx="3718298" cy="2779025"/>
          </a:xfrm>
          <a:prstGeom prst="rect">
            <a:avLst/>
          </a:prstGeom>
          <a:ln>
            <a:noFill/>
          </a:ln>
          <a:effectLst>
            <a:softEdge rad="112500"/>
          </a:effectLst>
        </p:spPr>
      </p:pic>
      <p:pic>
        <p:nvPicPr>
          <p:cNvPr id="5" name="Picture 4" descr="Poza-articol-Dependenta-de-calculator.jpg"/>
          <p:cNvPicPr>
            <a:picLocks noChangeAspect="1"/>
          </p:cNvPicPr>
          <p:nvPr/>
        </p:nvPicPr>
        <p:blipFill>
          <a:blip r:embed="rId4"/>
          <a:stretch>
            <a:fillRect/>
          </a:stretch>
        </p:blipFill>
        <p:spPr>
          <a:xfrm>
            <a:off x="1352550" y="3028950"/>
            <a:ext cx="3140926" cy="2618254"/>
          </a:xfrm>
          <a:prstGeom prst="rect">
            <a:avLst/>
          </a:prstGeom>
          <a:ln>
            <a:noFill/>
          </a:ln>
          <a:effectLst>
            <a:softEdge rad="112500"/>
          </a:effectLst>
        </p:spPr>
      </p:pic>
      <p:pic>
        <p:nvPicPr>
          <p:cNvPr id="6" name="Picture 5" descr="dependenta-de-internet.gif"/>
          <p:cNvPicPr>
            <a:picLocks noChangeAspect="1"/>
          </p:cNvPicPr>
          <p:nvPr/>
        </p:nvPicPr>
        <p:blipFill>
          <a:blip r:embed="rId5"/>
          <a:stretch>
            <a:fillRect/>
          </a:stretch>
        </p:blipFill>
        <p:spPr>
          <a:xfrm>
            <a:off x="4524375" y="3766868"/>
            <a:ext cx="3146611" cy="3077838"/>
          </a:xfrm>
          <a:prstGeom prst="rect">
            <a:avLst/>
          </a:prstGeom>
          <a:ln>
            <a:noFill/>
          </a:ln>
          <a:effectLst>
            <a:softEdge rad="112500"/>
          </a:effectLst>
        </p:spPr>
      </p:pic>
    </p:spTree>
    <p:extLst>
      <p:ext uri="{BB962C8B-B14F-4D97-AF65-F5344CB8AC3E}">
        <p14:creationId xmlns:p14="http://schemas.microsoft.com/office/powerpoint/2010/main" val="2753824686"/>
      </p:ext>
    </p:extLst>
  </p:cSld>
  <p:clrMapOvr>
    <a:masterClrMapping/>
  </p:clrMapOvr>
  <p:transition>
    <p:strip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04775"/>
            <a:ext cx="10018713" cy="1752599"/>
          </a:xfrm>
        </p:spPr>
        <p:txBody>
          <a:bodyPr/>
          <a:lstStyle/>
          <a:p>
            <a:r>
              <a:rPr lang="ro-RO" dirty="0" smtClean="0"/>
              <a:t>Inappropiate content</a:t>
            </a:r>
            <a:endParaRPr lang="en-US" dirty="0"/>
          </a:p>
        </p:txBody>
      </p:sp>
      <p:sp>
        <p:nvSpPr>
          <p:cNvPr id="3" name="Content Placeholder 2"/>
          <p:cNvSpPr>
            <a:spLocks noGrp="1"/>
          </p:cNvSpPr>
          <p:nvPr>
            <p:ph idx="1"/>
          </p:nvPr>
        </p:nvSpPr>
        <p:spPr>
          <a:xfrm>
            <a:off x="1281793" y="1118235"/>
            <a:ext cx="10018713" cy="3124201"/>
          </a:xfrm>
        </p:spPr>
        <p:txBody>
          <a:bodyPr>
            <a:normAutofit/>
          </a:bodyPr>
          <a:lstStyle/>
          <a:p>
            <a:pPr marL="0" indent="0">
              <a:buNone/>
            </a:pPr>
            <a:r>
              <a:rPr lang="en-US" dirty="0">
                <a:latin typeface="Arial"/>
              </a:rPr>
              <a:t>     </a:t>
            </a:r>
            <a:r>
              <a:rPr lang="en-US" sz="1400" b="1" dirty="0" smtClean="0">
                <a:latin typeface="Century Schoolbook" pitchFamily="18" charset="0"/>
              </a:rPr>
              <a:t>Content-control software</a:t>
            </a:r>
            <a:r>
              <a:rPr lang="en-US" sz="1400" dirty="0" smtClean="0">
                <a:latin typeface="Century Schoolbook" pitchFamily="18" charset="0"/>
              </a:rPr>
              <a:t> is software designed to restrict or control the content a reader is </a:t>
            </a:r>
            <a:r>
              <a:rPr lang="en-US" sz="1400" dirty="0" err="1" smtClean="0">
                <a:latin typeface="Century Schoolbook" pitchFamily="18" charset="0"/>
              </a:rPr>
              <a:t>authorised</a:t>
            </a:r>
            <a:r>
              <a:rPr lang="en-US" sz="1400" dirty="0" smtClean="0">
                <a:latin typeface="Century Schoolbook" pitchFamily="18" charset="0"/>
              </a:rPr>
              <a:t> to access, especially when </a:t>
            </a:r>
            <a:r>
              <a:rPr lang="en-US" sz="1400" dirty="0" err="1" smtClean="0">
                <a:latin typeface="Century Schoolbook" pitchFamily="18" charset="0"/>
              </a:rPr>
              <a:t>utilised</a:t>
            </a:r>
            <a:r>
              <a:rPr lang="en-US" sz="1400" dirty="0" smtClean="0">
                <a:latin typeface="Century Schoolbook" pitchFamily="18" charset="0"/>
              </a:rPr>
              <a:t> to restrict material delivered over the Internet via the Web, e-mail, or other means.</a:t>
            </a:r>
            <a:endParaRPr lang="ro-RO" sz="1400" dirty="0" smtClean="0">
              <a:latin typeface="Century Schoolbook" pitchFamily="18" charset="0"/>
            </a:endParaRPr>
          </a:p>
          <a:p>
            <a:pPr marL="0" indent="0">
              <a:buNone/>
            </a:pPr>
            <a:r>
              <a:rPr lang="ro-RO" sz="1400" dirty="0" smtClean="0">
                <a:latin typeface="Century Schoolbook" pitchFamily="18" charset="0"/>
              </a:rPr>
              <a:t>        </a:t>
            </a:r>
            <a:r>
              <a:rPr lang="en-US" sz="1400" dirty="0" smtClean="0">
                <a:latin typeface="Century Schoolbook" pitchFamily="18" charset="0"/>
              </a:rPr>
              <a:t> Content-control software determines what content will be available or be blocked</a:t>
            </a:r>
            <a:r>
              <a:rPr lang="en-US" sz="2800" dirty="0" smtClean="0"/>
              <a:t>.</a:t>
            </a:r>
            <a:endParaRPr lang="ro-RO" sz="2800" dirty="0" smtClean="0"/>
          </a:p>
          <a:p>
            <a:pPr marL="0" indent="0">
              <a:buNone/>
            </a:pPr>
            <a:r>
              <a:rPr lang="ro-RO" sz="1600" dirty="0" smtClean="0">
                <a:latin typeface="Century Schoolbook" pitchFamily="18" charset="0"/>
              </a:rPr>
              <a:t>        </a:t>
            </a:r>
            <a:r>
              <a:rPr lang="en-US" sz="1600" dirty="0" smtClean="0">
                <a:latin typeface="Century Schoolbook" pitchFamily="18" charset="0"/>
              </a:rPr>
              <a:t>Internet service providers</a:t>
            </a:r>
            <a:r>
              <a:rPr lang="ro-RO" sz="1600" dirty="0" smtClean="0">
                <a:latin typeface="Century Schoolbook" pitchFamily="18" charset="0"/>
              </a:rPr>
              <a:t> </a:t>
            </a:r>
            <a:r>
              <a:rPr lang="en-US" sz="1600" dirty="0" smtClean="0">
                <a:latin typeface="Century Schoolbook" pitchFamily="18" charset="0"/>
              </a:rPr>
              <a:t>(ISPs) that block material containing pornography, or controversial religious, political, or news-related content en route are often </a:t>
            </a:r>
            <a:r>
              <a:rPr lang="en-US" sz="1600" dirty="0" err="1" smtClean="0">
                <a:latin typeface="Century Schoolbook" pitchFamily="18" charset="0"/>
              </a:rPr>
              <a:t>utilised</a:t>
            </a:r>
            <a:r>
              <a:rPr lang="en-US" sz="1600" dirty="0" smtClean="0">
                <a:latin typeface="Century Schoolbook" pitchFamily="18" charset="0"/>
              </a:rPr>
              <a:t> by parents who do not permit their children to access content not conforming to their personal beliefs. Content filtering software can, however, also be used to block malware and other content that is or contains hostile, intrusive, or annoying material including adware, spam, computer viruses, worms, </a:t>
            </a:r>
            <a:r>
              <a:rPr lang="en-US" sz="1600" dirty="0" err="1" smtClean="0">
                <a:latin typeface="Century Schoolbook" pitchFamily="18" charset="0"/>
              </a:rPr>
              <a:t>trojan</a:t>
            </a:r>
            <a:r>
              <a:rPr lang="en-US" sz="1600" dirty="0" smtClean="0">
                <a:latin typeface="Century Schoolbook" pitchFamily="18" charset="0"/>
              </a:rPr>
              <a:t> horses, and spyware.</a:t>
            </a:r>
            <a:endParaRPr lang="en-US" sz="1600" dirty="0">
              <a:latin typeface="Century Schoolbook" pitchFamily="18" charset="0"/>
            </a:endParaRPr>
          </a:p>
          <a:p>
            <a:pPr marL="0" indent="0">
              <a:buNone/>
            </a:pPr>
            <a:endParaRPr lang="en-US" dirty="0"/>
          </a:p>
        </p:txBody>
      </p:sp>
      <p:pic>
        <p:nvPicPr>
          <p:cNvPr id="4" name="Picture 3" descr="kids-safe-on-the-internet.png"/>
          <p:cNvPicPr>
            <a:picLocks noChangeAspect="1"/>
          </p:cNvPicPr>
          <p:nvPr/>
        </p:nvPicPr>
        <p:blipFill>
          <a:blip r:embed="rId3"/>
          <a:stretch>
            <a:fillRect/>
          </a:stretch>
        </p:blipFill>
        <p:spPr>
          <a:xfrm>
            <a:off x="5159828" y="3896270"/>
            <a:ext cx="2743200" cy="2743200"/>
          </a:xfrm>
          <a:prstGeom prst="rect">
            <a:avLst/>
          </a:prstGeom>
          <a:ln>
            <a:noFill/>
          </a:ln>
          <a:effectLst>
            <a:softEdge rad="112500"/>
          </a:effectLst>
        </p:spPr>
      </p:pic>
      <p:pic>
        <p:nvPicPr>
          <p:cNvPr id="5" name="Picture 4" descr="inf_kids_on_the_net.png"/>
          <p:cNvPicPr>
            <a:picLocks noChangeAspect="1"/>
          </p:cNvPicPr>
          <p:nvPr/>
        </p:nvPicPr>
        <p:blipFill>
          <a:blip r:embed="rId4"/>
          <a:stretch>
            <a:fillRect/>
          </a:stretch>
        </p:blipFill>
        <p:spPr>
          <a:xfrm>
            <a:off x="8930548" y="3797556"/>
            <a:ext cx="1977916" cy="3060444"/>
          </a:xfrm>
          <a:prstGeom prst="rect">
            <a:avLst/>
          </a:prstGeom>
          <a:ln>
            <a:noFill/>
          </a:ln>
          <a:effectLst>
            <a:softEdge rad="112500"/>
          </a:effectLst>
        </p:spPr>
      </p:pic>
    </p:spTree>
    <p:extLst>
      <p:ext uri="{BB962C8B-B14F-4D97-AF65-F5344CB8AC3E}">
        <p14:creationId xmlns:p14="http://schemas.microsoft.com/office/powerpoint/2010/main" val="3675466192"/>
      </p:ext>
    </p:extLst>
  </p:cSld>
  <p:clrMapOvr>
    <a:masterClrMapping/>
  </p:clrMapOvr>
  <p:transition>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212" y="0"/>
            <a:ext cx="10018713" cy="1752599"/>
          </a:xfrm>
        </p:spPr>
        <p:txBody>
          <a:bodyPr/>
          <a:lstStyle/>
          <a:p>
            <a:r>
              <a:rPr lang="en-US" dirty="0" smtClean="0"/>
              <a:t>Spam</a:t>
            </a:r>
            <a:r>
              <a:rPr lang="ro-RO" dirty="0" smtClean="0"/>
              <a:t>ming</a:t>
            </a:r>
            <a:endParaRPr lang="en-US" dirty="0"/>
          </a:p>
        </p:txBody>
      </p:sp>
      <p:sp>
        <p:nvSpPr>
          <p:cNvPr id="3" name="Content Placeholder 2"/>
          <p:cNvSpPr>
            <a:spLocks noGrp="1"/>
          </p:cNvSpPr>
          <p:nvPr>
            <p:ph idx="1"/>
          </p:nvPr>
        </p:nvSpPr>
        <p:spPr>
          <a:xfrm>
            <a:off x="1619250" y="895350"/>
            <a:ext cx="10018713" cy="3124201"/>
          </a:xfrm>
        </p:spPr>
        <p:txBody>
          <a:bodyPr/>
          <a:lstStyle/>
          <a:p>
            <a:pPr marL="0" indent="0">
              <a:buNone/>
            </a:pPr>
            <a:r>
              <a:rPr lang="en-US" b="1" dirty="0">
                <a:solidFill>
                  <a:srgbClr val="252525"/>
                </a:solidFill>
              </a:rPr>
              <a:t>     </a:t>
            </a:r>
            <a:r>
              <a:rPr lang="en-US" sz="1600" dirty="0" smtClean="0">
                <a:solidFill>
                  <a:srgbClr val="252525"/>
                </a:solidFill>
                <a:latin typeface="Century Schoolbook" pitchFamily="18" charset="0"/>
              </a:rPr>
              <a:t>Electronic spamming is the use of electronic messaging systems to send an unsolicited message (spam), especially advertising, as well as sending messages repeatedly on the same site. While the most widely recognized form of spam is email spam, the term is applied to similar abuses in other media: instant messaging spam, Usenet newsgroup spam, Web search engine spam, spam in blogs, wiki spam, online classified ads spam, mobile phone messaging spam, Internet forum spam, junk fax transmissions, social spam, spam mobile apps, television advertising and file sharing spam</a:t>
            </a:r>
            <a:r>
              <a:rPr lang="en-US" dirty="0" smtClean="0">
                <a:solidFill>
                  <a:srgbClr val="252525"/>
                </a:solidFill>
              </a:rPr>
              <a:t>. </a:t>
            </a:r>
            <a:endParaRPr lang="en-US" dirty="0">
              <a:solidFill>
                <a:srgbClr val="252525"/>
              </a:solidFill>
            </a:endParaRPr>
          </a:p>
        </p:txBody>
      </p:sp>
      <p:pic>
        <p:nvPicPr>
          <p:cNvPr id="4" name="Picture 3" descr="descărcare (3).jpg"/>
          <p:cNvPicPr>
            <a:picLocks noChangeAspect="1"/>
          </p:cNvPicPr>
          <p:nvPr/>
        </p:nvPicPr>
        <p:blipFill>
          <a:blip r:embed="rId3"/>
          <a:stretch>
            <a:fillRect/>
          </a:stretch>
        </p:blipFill>
        <p:spPr>
          <a:xfrm>
            <a:off x="5276850" y="3467100"/>
            <a:ext cx="3787495" cy="3232236"/>
          </a:xfrm>
          <a:prstGeom prst="rect">
            <a:avLst/>
          </a:prstGeom>
          <a:ln>
            <a:noFill/>
          </a:ln>
          <a:effectLst>
            <a:softEdge rad="112500"/>
          </a:effectLst>
        </p:spPr>
      </p:pic>
      <p:pic>
        <p:nvPicPr>
          <p:cNvPr id="5" name="Picture 4" descr="images (2).jpg"/>
          <p:cNvPicPr>
            <a:picLocks noChangeAspect="1"/>
          </p:cNvPicPr>
          <p:nvPr/>
        </p:nvPicPr>
        <p:blipFill>
          <a:blip r:embed="rId4"/>
          <a:stretch>
            <a:fillRect/>
          </a:stretch>
        </p:blipFill>
        <p:spPr>
          <a:xfrm>
            <a:off x="1847850" y="3884043"/>
            <a:ext cx="3361935" cy="2394697"/>
          </a:xfrm>
          <a:prstGeom prst="rect">
            <a:avLst/>
          </a:prstGeom>
          <a:ln>
            <a:noFill/>
          </a:ln>
          <a:effectLst>
            <a:softEdge rad="112500"/>
          </a:effectLst>
        </p:spPr>
      </p:pic>
      <p:pic>
        <p:nvPicPr>
          <p:cNvPr id="6" name="Picture 5" descr="images (3).jpg"/>
          <p:cNvPicPr>
            <a:picLocks noChangeAspect="1"/>
          </p:cNvPicPr>
          <p:nvPr/>
        </p:nvPicPr>
        <p:blipFill>
          <a:blip r:embed="rId5"/>
          <a:stretch>
            <a:fillRect/>
          </a:stretch>
        </p:blipFill>
        <p:spPr>
          <a:xfrm>
            <a:off x="9327776" y="4073077"/>
            <a:ext cx="2511798" cy="2010909"/>
          </a:xfrm>
          <a:prstGeom prst="rect">
            <a:avLst/>
          </a:prstGeom>
          <a:ln>
            <a:noFill/>
          </a:ln>
          <a:effectLst>
            <a:softEdge rad="112500"/>
          </a:effectLst>
        </p:spPr>
      </p:pic>
    </p:spTree>
    <p:extLst>
      <p:ext uri="{BB962C8B-B14F-4D97-AF65-F5344CB8AC3E}">
        <p14:creationId xmlns:p14="http://schemas.microsoft.com/office/powerpoint/2010/main" val="2806266260"/>
      </p:ext>
    </p:extLst>
  </p:cSld>
  <p:clrMapOvr>
    <a:masterClrMapping/>
  </p:clrMapOvr>
  <p:transition>
    <p:pull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82</TotalTime>
  <Words>61</Words>
  <Application>Microsoft Office PowerPoint</Application>
  <PresentationFormat>Widescreen</PresentationFormat>
  <Paragraphs>38</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Century Schoolbook</vt:lpstr>
      <vt:lpstr>Corbel</vt:lpstr>
      <vt:lpstr>Times New Roman</vt:lpstr>
      <vt:lpstr>Parallax</vt:lpstr>
      <vt:lpstr>  INTERNET CENSORSHIP</vt:lpstr>
      <vt:lpstr>Why is important online safety?</vt:lpstr>
      <vt:lpstr>Cyberbullying</vt:lpstr>
      <vt:lpstr>Grooming</vt:lpstr>
      <vt:lpstr>Hacking</vt:lpstr>
      <vt:lpstr>Phsihing</vt:lpstr>
      <vt:lpstr>Computer addiction</vt:lpstr>
      <vt:lpstr>Inappropiate content</vt:lpstr>
      <vt:lpstr>Spamming</vt:lpstr>
      <vt:lpstr>Piracy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girafa styles</dc:creator>
  <cp:lastModifiedBy>mihaela</cp:lastModifiedBy>
  <cp:revision>15</cp:revision>
  <dcterms:created xsi:type="dcterms:W3CDTF">2014-09-12T02:11:33Z</dcterms:created>
  <dcterms:modified xsi:type="dcterms:W3CDTF">2017-01-27T16:03:28Z</dcterms:modified>
</cp:coreProperties>
</file>