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995A882-7399-46AE-BC73-FA3291ED2940}" type="datetimeFigureOut">
              <a:rPr lang="tr-TR" smtClean="0"/>
              <a:pPr/>
              <a:t>21.9.2017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F7638D-8ACF-4FB5-AB68-687866A4407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995A882-7399-46AE-BC73-FA3291ED2940}" type="datetimeFigureOut">
              <a:rPr lang="tr-TR" smtClean="0"/>
              <a:pPr/>
              <a:t>21.9.2017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F7638D-8ACF-4FB5-AB68-687866A4407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995A882-7399-46AE-BC73-FA3291ED2940}" type="datetimeFigureOut">
              <a:rPr lang="tr-TR" smtClean="0"/>
              <a:pPr/>
              <a:t>21.9.2017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F7638D-8ACF-4FB5-AB68-687866A4407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995A882-7399-46AE-BC73-FA3291ED2940}" type="datetimeFigureOut">
              <a:rPr lang="tr-TR" smtClean="0"/>
              <a:pPr/>
              <a:t>21.9.2017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F7638D-8ACF-4FB5-AB68-687866A4407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995A882-7399-46AE-BC73-FA3291ED2940}" type="datetimeFigureOut">
              <a:rPr lang="tr-TR" smtClean="0"/>
              <a:pPr/>
              <a:t>21.9.2017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F7638D-8ACF-4FB5-AB68-687866A4407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995A882-7399-46AE-BC73-FA3291ED2940}" type="datetimeFigureOut">
              <a:rPr lang="tr-TR" smtClean="0"/>
              <a:pPr/>
              <a:t>21.9.2017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4F7638D-8ACF-4FB5-AB68-687866A4407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995A882-7399-46AE-BC73-FA3291ED2940}" type="datetimeFigureOut">
              <a:rPr lang="tr-TR" smtClean="0"/>
              <a:pPr/>
              <a:t>21.9.2017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4F7638D-8ACF-4FB5-AB68-687866A4407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995A882-7399-46AE-BC73-FA3291ED2940}" type="datetimeFigureOut">
              <a:rPr lang="tr-TR" smtClean="0"/>
              <a:pPr/>
              <a:t>21.9.2017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4F7638D-8ACF-4FB5-AB68-687866A4407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995A882-7399-46AE-BC73-FA3291ED2940}" type="datetimeFigureOut">
              <a:rPr lang="tr-TR" smtClean="0"/>
              <a:pPr/>
              <a:t>21.9.2017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4F7638D-8ACF-4FB5-AB68-687866A4407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995A882-7399-46AE-BC73-FA3291ED2940}" type="datetimeFigureOut">
              <a:rPr lang="tr-TR" smtClean="0"/>
              <a:pPr/>
              <a:t>21.9.2017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4F7638D-8ACF-4FB5-AB68-687866A4407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995A882-7399-46AE-BC73-FA3291ED2940}" type="datetimeFigureOut">
              <a:rPr lang="tr-TR" smtClean="0"/>
              <a:pPr/>
              <a:t>21.9.2017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4F7638D-8ACF-4FB5-AB68-687866A4407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5A882-7399-46AE-BC73-FA3291ED2940}" type="datetimeFigureOut">
              <a:rPr lang="tr-TR" smtClean="0"/>
              <a:pPr/>
              <a:t>21.9.2017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7638D-8ACF-4FB5-AB68-687866A4407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pumpic.evyy.net/c/315492/287216/451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umpic.evyy.net/c/315492/287216/451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0"/>
            <a:ext cx="9358346" cy="6858000"/>
          </a:xfrm>
          <a:solidFill>
            <a:schemeClr val="tx2">
              <a:lumMod val="40000"/>
              <a:lumOff val="60000"/>
            </a:schemeClr>
          </a:solidFill>
          <a:ln>
            <a:solidFill>
              <a:srgbClr val="FFFF00"/>
            </a:solidFill>
          </a:ln>
        </p:spPr>
        <p:txBody>
          <a:bodyPr>
            <a:noAutofit/>
          </a:bodyPr>
          <a:lstStyle/>
          <a:p>
            <a:r>
              <a:rPr lang="tr-TR" sz="9600" b="1" dirty="0" smtClean="0"/>
              <a:t>10 DECALOUGES</a:t>
            </a:r>
            <a:r>
              <a:rPr lang="tr-TR" sz="9600" dirty="0" smtClean="0"/>
              <a:t> </a:t>
            </a:r>
            <a:r>
              <a:rPr lang="tr-TR" sz="9600" b="1" dirty="0" smtClean="0"/>
              <a:t>ABOUT</a:t>
            </a:r>
            <a:r>
              <a:rPr lang="tr-TR" sz="9600" dirty="0" smtClean="0"/>
              <a:t> </a:t>
            </a:r>
            <a:r>
              <a:rPr lang="tr-TR" sz="9600" b="1" dirty="0" smtClean="0"/>
              <a:t>CYBERBULLY</a:t>
            </a:r>
            <a:endParaRPr lang="tr-TR" sz="9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p:spPr>
        <p:txBody>
          <a:bodyPr/>
          <a:lstStyle/>
          <a:p>
            <a:pPr marL="514350" indent="-514350">
              <a:buFont typeface="+mj-lt"/>
              <a:buAutoNum type="arabicPeriod" startAt="8"/>
            </a:pPr>
            <a:r>
              <a:rPr lang="tr-TR" b="1" dirty="0" err="1" smtClean="0">
                <a:solidFill>
                  <a:schemeClr val="accent2">
                    <a:lumMod val="75000"/>
                  </a:schemeClr>
                </a:solidFill>
              </a:rPr>
              <a:t>Proofread</a:t>
            </a:r>
            <a:r>
              <a:rPr lang="tr-TR" b="1" dirty="0" smtClean="0">
                <a:solidFill>
                  <a:schemeClr val="accent2">
                    <a:lumMod val="75000"/>
                  </a:schemeClr>
                </a:solidFill>
              </a:rPr>
              <a:t> </a:t>
            </a:r>
            <a:r>
              <a:rPr lang="tr-TR" b="1" dirty="0" err="1" smtClean="0">
                <a:solidFill>
                  <a:schemeClr val="accent2">
                    <a:lumMod val="75000"/>
                  </a:schemeClr>
                </a:solidFill>
              </a:rPr>
              <a:t>your</a:t>
            </a:r>
            <a:r>
              <a:rPr lang="tr-TR" b="1" dirty="0" smtClean="0">
                <a:solidFill>
                  <a:schemeClr val="accent2">
                    <a:lumMod val="75000"/>
                  </a:schemeClr>
                </a:solidFill>
              </a:rPr>
              <a:t> </a:t>
            </a:r>
            <a:r>
              <a:rPr lang="tr-TR" b="1" dirty="0" err="1" smtClean="0">
                <a:solidFill>
                  <a:schemeClr val="accent2">
                    <a:lumMod val="75000"/>
                  </a:schemeClr>
                </a:solidFill>
              </a:rPr>
              <a:t>messages</a:t>
            </a:r>
            <a:r>
              <a:rPr lang="tr-TR" b="1" dirty="0" smtClean="0">
                <a:solidFill>
                  <a:schemeClr val="accent2">
                    <a:lumMod val="75000"/>
                  </a:schemeClr>
                </a:solidFill>
              </a:rPr>
              <a:t> </a:t>
            </a:r>
            <a:endParaRPr lang="tr-TR" dirty="0" smtClean="0">
              <a:solidFill>
                <a:schemeClr val="accent2">
                  <a:lumMod val="75000"/>
                </a:schemeClr>
              </a:solidFill>
            </a:endParaRPr>
          </a:p>
          <a:p>
            <a:pPr marL="514350" indent="-514350">
              <a:buNone/>
            </a:pPr>
            <a:r>
              <a:rPr lang="tr-TR" dirty="0" smtClean="0"/>
              <a:t>    </a:t>
            </a:r>
            <a:r>
              <a:rPr lang="en-US" dirty="0" smtClean="0">
                <a:solidFill>
                  <a:schemeClr val="accent3">
                    <a:lumMod val="50000"/>
                  </a:schemeClr>
                </a:solidFill>
              </a:rPr>
              <a:t>Read your message again and if there needs to be some explanation then </a:t>
            </a:r>
            <a:r>
              <a:rPr lang="en-US" b="1" dirty="0" smtClean="0">
                <a:solidFill>
                  <a:schemeClr val="accent3">
                    <a:lumMod val="50000"/>
                  </a:schemeClr>
                </a:solidFill>
              </a:rPr>
              <a:t>add an emoticon or word it differently</a:t>
            </a:r>
            <a:r>
              <a:rPr lang="en-US" dirty="0" smtClean="0">
                <a:solidFill>
                  <a:schemeClr val="accent3">
                    <a:lumMod val="50000"/>
                  </a:schemeClr>
                </a:solidFill>
              </a:rPr>
              <a:t> so that your message comes across as you want it to. Feelings may be hurt and backlashes taken if you are misinterpreted.</a:t>
            </a:r>
            <a:endParaRPr lang="tr-TR" dirty="0">
              <a:solidFill>
                <a:schemeClr val="accent3">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5911873"/>
          </a:xfrm>
        </p:spPr>
        <p:txBody>
          <a:bodyPr>
            <a:normAutofit/>
          </a:bodyPr>
          <a:lstStyle/>
          <a:p>
            <a:pPr marL="514350" indent="-514350">
              <a:buFont typeface="+mj-lt"/>
              <a:buAutoNum type="arabicPeriod" startAt="9"/>
            </a:pPr>
            <a:r>
              <a:rPr lang="tr-TR" b="1" dirty="0" err="1" smtClean="0">
                <a:solidFill>
                  <a:schemeClr val="accent2">
                    <a:lumMod val="75000"/>
                  </a:schemeClr>
                </a:solidFill>
              </a:rPr>
              <a:t>Beware</a:t>
            </a:r>
            <a:r>
              <a:rPr lang="tr-TR" b="1" dirty="0" smtClean="0">
                <a:solidFill>
                  <a:schemeClr val="accent2">
                    <a:lumMod val="75000"/>
                  </a:schemeClr>
                </a:solidFill>
              </a:rPr>
              <a:t> of </a:t>
            </a:r>
            <a:r>
              <a:rPr lang="tr-TR" b="1" dirty="0" err="1" smtClean="0">
                <a:solidFill>
                  <a:schemeClr val="accent2">
                    <a:lumMod val="75000"/>
                  </a:schemeClr>
                </a:solidFill>
              </a:rPr>
              <a:t>certain</a:t>
            </a:r>
            <a:r>
              <a:rPr lang="tr-TR" b="1" dirty="0" smtClean="0">
                <a:solidFill>
                  <a:schemeClr val="accent2">
                    <a:lumMod val="75000"/>
                  </a:schemeClr>
                </a:solidFill>
              </a:rPr>
              <a:t> </a:t>
            </a:r>
            <a:r>
              <a:rPr lang="tr-TR" b="1" dirty="0" err="1" smtClean="0">
                <a:solidFill>
                  <a:schemeClr val="accent2">
                    <a:lumMod val="75000"/>
                  </a:schemeClr>
                </a:solidFill>
              </a:rPr>
              <a:t>topics</a:t>
            </a:r>
            <a:r>
              <a:rPr lang="tr-TR" b="1" dirty="0" smtClean="0"/>
              <a:t> </a:t>
            </a:r>
            <a:endParaRPr lang="tr-TR" dirty="0" smtClean="0"/>
          </a:p>
          <a:p>
            <a:pPr>
              <a:buNone/>
            </a:pPr>
            <a:r>
              <a:rPr lang="tr-TR" dirty="0" smtClean="0"/>
              <a:t>   </a:t>
            </a:r>
            <a:r>
              <a:rPr lang="en-US" dirty="0" smtClean="0">
                <a:solidFill>
                  <a:schemeClr val="accent3">
                    <a:lumMod val="50000"/>
                  </a:schemeClr>
                </a:solidFill>
              </a:rPr>
              <a:t>Keep in mind that internet is global and includes a mix of cultures, genders and ages. What is ok to say or talk about in the US may not be in China, Australia or Russia.</a:t>
            </a:r>
          </a:p>
          <a:p>
            <a:pPr>
              <a:buNone/>
            </a:pPr>
            <a:r>
              <a:rPr lang="tr-TR" dirty="0" smtClean="0">
                <a:solidFill>
                  <a:schemeClr val="accent3">
                    <a:lumMod val="50000"/>
                  </a:schemeClr>
                </a:solidFill>
              </a:rPr>
              <a:t>  </a:t>
            </a:r>
            <a:r>
              <a:rPr lang="en-US" dirty="0" smtClean="0">
                <a:solidFill>
                  <a:schemeClr val="accent3">
                    <a:lumMod val="50000"/>
                  </a:schemeClr>
                </a:solidFill>
              </a:rPr>
              <a:t>Try and </a:t>
            </a:r>
            <a:r>
              <a:rPr lang="en-US" b="1" dirty="0" smtClean="0">
                <a:solidFill>
                  <a:schemeClr val="accent3">
                    <a:lumMod val="50000"/>
                  </a:schemeClr>
                </a:solidFill>
              </a:rPr>
              <a:t>be respectful to others</a:t>
            </a:r>
            <a:r>
              <a:rPr lang="en-US" dirty="0" smtClean="0">
                <a:solidFill>
                  <a:schemeClr val="accent3">
                    <a:lumMod val="50000"/>
                  </a:schemeClr>
                </a:solidFill>
              </a:rPr>
              <a:t> when discussing controversial topics such as religion, politics, gender, or war. People can get very emotional about them and, as mentioned before, emotions and internet do not mix.</a:t>
            </a:r>
          </a:p>
          <a:p>
            <a:pPr marL="514350" indent="-514350">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a:bodyPr>
          <a:lstStyle/>
          <a:p>
            <a:pPr marL="514350" indent="-514350">
              <a:buFont typeface="+mj-lt"/>
              <a:buAutoNum type="arabicPeriod" startAt="10"/>
            </a:pPr>
            <a:r>
              <a:rPr lang="en-US" b="1" dirty="0" smtClean="0">
                <a:solidFill>
                  <a:schemeClr val="accent2">
                    <a:lumMod val="75000"/>
                  </a:schemeClr>
                </a:solidFill>
              </a:rPr>
              <a:t>Don't post anything that is very private</a:t>
            </a:r>
            <a:r>
              <a:rPr lang="en-US" b="1" dirty="0" smtClean="0"/>
              <a:t> </a:t>
            </a:r>
            <a:endParaRPr lang="en-US" dirty="0" smtClean="0"/>
          </a:p>
          <a:p>
            <a:pPr>
              <a:buNone/>
            </a:pPr>
            <a:r>
              <a:rPr lang="tr-TR" dirty="0" smtClean="0">
                <a:solidFill>
                  <a:schemeClr val="accent3">
                    <a:lumMod val="50000"/>
                  </a:schemeClr>
                </a:solidFill>
              </a:rPr>
              <a:t>    </a:t>
            </a:r>
            <a:r>
              <a:rPr lang="en-US" dirty="0" smtClean="0">
                <a:solidFill>
                  <a:schemeClr val="accent3">
                    <a:lumMod val="50000"/>
                  </a:schemeClr>
                </a:solidFill>
              </a:rPr>
              <a:t>If you have something really private to share, it is best to talk to the person face to face or on the phone. </a:t>
            </a:r>
          </a:p>
          <a:p>
            <a:pPr>
              <a:buNone/>
            </a:pPr>
            <a:r>
              <a:rPr lang="tr-TR" b="1" dirty="0" smtClean="0">
                <a:solidFill>
                  <a:schemeClr val="accent3">
                    <a:lumMod val="50000"/>
                  </a:schemeClr>
                </a:solidFill>
              </a:rPr>
              <a:t>                                                                             </a:t>
            </a:r>
            <a:r>
              <a:rPr lang="en-US" b="1" dirty="0" smtClean="0">
                <a:solidFill>
                  <a:schemeClr val="accent3">
                    <a:lumMod val="50000"/>
                  </a:schemeClr>
                </a:solidFill>
              </a:rPr>
              <a:t>Messages can be misled</a:t>
            </a:r>
            <a:r>
              <a:rPr lang="en-US" dirty="0" smtClean="0">
                <a:solidFill>
                  <a:schemeClr val="accent3">
                    <a:lumMod val="50000"/>
                  </a:schemeClr>
                </a:solidFill>
              </a:rPr>
              <a:t> or sent to the wrong person unintentionally and then be used by </a:t>
            </a:r>
            <a:r>
              <a:rPr lang="en-US" dirty="0" err="1" smtClean="0">
                <a:solidFill>
                  <a:schemeClr val="accent3">
                    <a:lumMod val="50000"/>
                  </a:schemeClr>
                </a:solidFill>
              </a:rPr>
              <a:t>cyberbullies</a:t>
            </a:r>
            <a:r>
              <a:rPr lang="en-US" dirty="0" smtClean="0">
                <a:solidFill>
                  <a:schemeClr val="accent3">
                    <a:lumMod val="50000"/>
                  </a:schemeClr>
                </a:solidFill>
              </a:rPr>
              <a:t> to harass you. If you are not willing for others to see it or read it, then don´t post it.</a:t>
            </a:r>
          </a:p>
          <a:p>
            <a:pPr marL="514350" indent="-514350">
              <a:buNone/>
            </a:pPr>
            <a:endParaRPr lang="tr-TR" dirty="0">
              <a:solidFill>
                <a:schemeClr val="accent2">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a:bodyPr>
          <a:lstStyle/>
          <a:p>
            <a:pPr>
              <a:buNone/>
            </a:pPr>
            <a:r>
              <a:rPr lang="en-US" b="1" cap="all" dirty="0" smtClean="0">
                <a:solidFill>
                  <a:srgbClr val="7030A0"/>
                </a:solidFill>
              </a:rPr>
              <a:t>BONUS TIP: DON'T DELETE IT</a:t>
            </a:r>
          </a:p>
          <a:p>
            <a:pPr>
              <a:buNone/>
            </a:pPr>
            <a:r>
              <a:rPr lang="tr-TR" dirty="0" smtClean="0"/>
              <a:t>    </a:t>
            </a:r>
            <a:r>
              <a:rPr lang="en-US" dirty="0" smtClean="0"/>
              <a:t>If you are </a:t>
            </a:r>
            <a:r>
              <a:rPr lang="en-US" dirty="0" smtClean="0">
                <a:hlinkClick r:id="rId2"/>
              </a:rPr>
              <a:t>attacked by a </a:t>
            </a:r>
            <a:r>
              <a:rPr lang="en-US" dirty="0" err="1" smtClean="0">
                <a:hlinkClick r:id="rId2"/>
              </a:rPr>
              <a:t>cyberbully</a:t>
            </a:r>
            <a:r>
              <a:rPr lang="en-US" dirty="0" smtClean="0"/>
              <a:t>, not only should you IGNORE him, </a:t>
            </a:r>
            <a:r>
              <a:rPr lang="en-US" b="1" dirty="0" smtClean="0"/>
              <a:t>but keep the messages</a:t>
            </a:r>
            <a:r>
              <a:rPr lang="en-US" dirty="0" smtClean="0"/>
              <a:t>. The more evidence you have, the more chances you have to stop the </a:t>
            </a:r>
            <a:r>
              <a:rPr lang="en-US" dirty="0" err="1" smtClean="0"/>
              <a:t>cyberbully</a:t>
            </a:r>
            <a:r>
              <a:rPr lang="en-US" dirty="0" smtClean="0"/>
              <a:t>.</a:t>
            </a:r>
          </a:p>
          <a:p>
            <a:pPr>
              <a:buNone/>
            </a:pPr>
            <a:r>
              <a:rPr lang="tr-TR" b="1" dirty="0" smtClean="0"/>
              <a:t>   </a:t>
            </a:r>
            <a:r>
              <a:rPr lang="en-US" b="1" dirty="0" smtClean="0"/>
              <a:t>Save any messages and show them to an adult</a:t>
            </a:r>
            <a:r>
              <a:rPr lang="en-US" dirty="0" smtClean="0"/>
              <a:t>. The police, website or internet service provider will be able to use these messages to block an account or bring criminal charges if applicable. </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229600" cy="4525963"/>
          </a:xfrm>
        </p:spPr>
        <p:txBody>
          <a:bodyPr>
            <a:normAutofit fontScale="85000" lnSpcReduction="20000"/>
          </a:bodyPr>
          <a:lstStyle/>
          <a:p>
            <a:r>
              <a:rPr lang="en-US" b="1" dirty="0">
                <a:solidFill>
                  <a:schemeClr val="accent2">
                    <a:lumMod val="75000"/>
                  </a:schemeClr>
                </a:solidFill>
              </a:rPr>
              <a:t>Never post personal information </a:t>
            </a:r>
            <a:endParaRPr lang="en-US" dirty="0">
              <a:solidFill>
                <a:schemeClr val="accent2">
                  <a:lumMod val="75000"/>
                </a:schemeClr>
              </a:solidFill>
            </a:endParaRPr>
          </a:p>
          <a:p>
            <a:r>
              <a:rPr lang="en-US" b="1" dirty="0">
                <a:solidFill>
                  <a:schemeClr val="accent2">
                    <a:lumMod val="75000"/>
                  </a:schemeClr>
                </a:solidFill>
              </a:rPr>
              <a:t>Always check the TO: field </a:t>
            </a:r>
            <a:endParaRPr lang="en-US" dirty="0">
              <a:solidFill>
                <a:schemeClr val="accent2">
                  <a:lumMod val="75000"/>
                </a:schemeClr>
              </a:solidFill>
            </a:endParaRPr>
          </a:p>
          <a:p>
            <a:r>
              <a:rPr lang="en-US" b="1" dirty="0">
                <a:solidFill>
                  <a:schemeClr val="accent2">
                    <a:lumMod val="75000"/>
                  </a:schemeClr>
                </a:solidFill>
              </a:rPr>
              <a:t>Don't be gullible </a:t>
            </a:r>
            <a:endParaRPr lang="en-US" dirty="0">
              <a:solidFill>
                <a:schemeClr val="accent2">
                  <a:lumMod val="75000"/>
                </a:schemeClr>
              </a:solidFill>
            </a:endParaRPr>
          </a:p>
          <a:p>
            <a:r>
              <a:rPr lang="en-US" b="1" dirty="0">
                <a:solidFill>
                  <a:schemeClr val="accent2">
                    <a:lumMod val="75000"/>
                  </a:schemeClr>
                </a:solidFill>
              </a:rPr>
              <a:t>Don't respond to an angry message with anger </a:t>
            </a:r>
            <a:endParaRPr lang="en-US" dirty="0">
              <a:solidFill>
                <a:schemeClr val="accent2">
                  <a:lumMod val="75000"/>
                </a:schemeClr>
              </a:solidFill>
            </a:endParaRPr>
          </a:p>
          <a:p>
            <a:r>
              <a:rPr lang="en-US" b="1" dirty="0">
                <a:solidFill>
                  <a:schemeClr val="accent2">
                    <a:lumMod val="75000"/>
                  </a:schemeClr>
                </a:solidFill>
              </a:rPr>
              <a:t>Never open messages from strangers </a:t>
            </a:r>
            <a:endParaRPr lang="en-US" dirty="0">
              <a:solidFill>
                <a:schemeClr val="accent2">
                  <a:lumMod val="75000"/>
                </a:schemeClr>
              </a:solidFill>
            </a:endParaRPr>
          </a:p>
          <a:p>
            <a:r>
              <a:rPr lang="en-US" b="1" dirty="0">
                <a:solidFill>
                  <a:schemeClr val="accent2">
                    <a:lumMod val="75000"/>
                  </a:schemeClr>
                </a:solidFill>
              </a:rPr>
              <a:t>Don't forward chain mails, hoaxes or long emails </a:t>
            </a:r>
            <a:endParaRPr lang="en-US" dirty="0">
              <a:solidFill>
                <a:schemeClr val="accent2">
                  <a:lumMod val="75000"/>
                </a:schemeClr>
              </a:solidFill>
            </a:endParaRPr>
          </a:p>
          <a:p>
            <a:r>
              <a:rPr lang="en-US" b="1" dirty="0">
                <a:solidFill>
                  <a:schemeClr val="accent2">
                    <a:lumMod val="75000"/>
                  </a:schemeClr>
                </a:solidFill>
              </a:rPr>
              <a:t>Use the BCC: field when forwarding messages </a:t>
            </a:r>
            <a:endParaRPr lang="en-US" dirty="0">
              <a:solidFill>
                <a:schemeClr val="accent2">
                  <a:lumMod val="75000"/>
                </a:schemeClr>
              </a:solidFill>
            </a:endParaRPr>
          </a:p>
          <a:p>
            <a:r>
              <a:rPr lang="en-US" b="1" dirty="0">
                <a:solidFill>
                  <a:schemeClr val="accent2">
                    <a:lumMod val="75000"/>
                  </a:schemeClr>
                </a:solidFill>
              </a:rPr>
              <a:t>Proofread your messages </a:t>
            </a:r>
            <a:endParaRPr lang="en-US" dirty="0">
              <a:solidFill>
                <a:schemeClr val="accent2">
                  <a:lumMod val="75000"/>
                </a:schemeClr>
              </a:solidFill>
            </a:endParaRPr>
          </a:p>
          <a:p>
            <a:r>
              <a:rPr lang="en-US" b="1" dirty="0">
                <a:solidFill>
                  <a:schemeClr val="accent2">
                    <a:lumMod val="75000"/>
                  </a:schemeClr>
                </a:solidFill>
              </a:rPr>
              <a:t>Beware of certain topics </a:t>
            </a:r>
            <a:endParaRPr lang="en-US" dirty="0">
              <a:solidFill>
                <a:schemeClr val="accent2">
                  <a:lumMod val="75000"/>
                </a:schemeClr>
              </a:solidFill>
            </a:endParaRPr>
          </a:p>
          <a:p>
            <a:r>
              <a:rPr lang="en-US" b="1" dirty="0">
                <a:solidFill>
                  <a:schemeClr val="accent2">
                    <a:lumMod val="75000"/>
                  </a:schemeClr>
                </a:solidFill>
              </a:rPr>
              <a:t>Don't post anything that is very private </a:t>
            </a:r>
            <a:endParaRPr lang="en-US" dirty="0">
              <a:solidFill>
                <a:schemeClr val="accent2">
                  <a:lumMod val="75000"/>
                </a:schemeClr>
              </a:solidFill>
            </a:endParaRP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214290"/>
            <a:ext cx="8229600" cy="4525963"/>
          </a:xfrm>
        </p:spPr>
        <p:txBody>
          <a:bodyPr/>
          <a:lstStyle/>
          <a:p>
            <a:pPr marL="514350" indent="-514350">
              <a:buFont typeface="+mj-lt"/>
              <a:buAutoNum type="arabicPeriod"/>
            </a:pPr>
            <a:r>
              <a:rPr lang="en-US" b="1" dirty="0" smtClean="0">
                <a:solidFill>
                  <a:schemeClr val="accent2">
                    <a:lumMod val="75000"/>
                  </a:schemeClr>
                </a:solidFill>
              </a:rPr>
              <a:t>Never post personal information</a:t>
            </a:r>
            <a:endParaRPr lang="tr-TR" b="1" dirty="0" smtClean="0">
              <a:solidFill>
                <a:schemeClr val="accent2">
                  <a:lumMod val="75000"/>
                </a:schemeClr>
              </a:solidFill>
            </a:endParaRPr>
          </a:p>
          <a:p>
            <a:pPr marL="514350" indent="-514350">
              <a:buNone/>
            </a:pPr>
            <a:r>
              <a:rPr lang="tr-TR" dirty="0" smtClean="0">
                <a:solidFill>
                  <a:schemeClr val="accent3">
                    <a:lumMod val="50000"/>
                  </a:schemeClr>
                </a:solidFill>
              </a:rPr>
              <a:t>    </a:t>
            </a:r>
            <a:r>
              <a:rPr lang="en-US" dirty="0" smtClean="0">
                <a:solidFill>
                  <a:schemeClr val="accent3">
                    <a:lumMod val="50000"/>
                  </a:schemeClr>
                </a:solidFill>
              </a:rPr>
              <a:t>This includes your </a:t>
            </a:r>
            <a:r>
              <a:rPr lang="en-US" b="1" dirty="0" smtClean="0">
                <a:solidFill>
                  <a:schemeClr val="accent3">
                    <a:lumMod val="50000"/>
                  </a:schemeClr>
                </a:solidFill>
              </a:rPr>
              <a:t>name</a:t>
            </a:r>
            <a:r>
              <a:rPr lang="en-US" dirty="0" smtClean="0">
                <a:solidFill>
                  <a:schemeClr val="accent3">
                    <a:lumMod val="50000"/>
                  </a:schemeClr>
                </a:solidFill>
              </a:rPr>
              <a:t>, </a:t>
            </a:r>
            <a:r>
              <a:rPr lang="en-US" b="1" dirty="0" smtClean="0">
                <a:solidFill>
                  <a:schemeClr val="accent3">
                    <a:lumMod val="50000"/>
                  </a:schemeClr>
                </a:solidFill>
              </a:rPr>
              <a:t>address</a:t>
            </a:r>
            <a:r>
              <a:rPr lang="en-US" dirty="0" smtClean="0">
                <a:solidFill>
                  <a:schemeClr val="accent3">
                    <a:lumMod val="50000"/>
                  </a:schemeClr>
                </a:solidFill>
              </a:rPr>
              <a:t>, </a:t>
            </a:r>
            <a:r>
              <a:rPr lang="en-US" b="1" dirty="0" smtClean="0">
                <a:solidFill>
                  <a:schemeClr val="accent3">
                    <a:lumMod val="50000"/>
                  </a:schemeClr>
                </a:solidFill>
              </a:rPr>
              <a:t>phone number</a:t>
            </a:r>
            <a:r>
              <a:rPr lang="en-US" dirty="0" smtClean="0">
                <a:solidFill>
                  <a:schemeClr val="accent3">
                    <a:lumMod val="50000"/>
                  </a:schemeClr>
                </a:solidFill>
              </a:rPr>
              <a:t>, </a:t>
            </a:r>
            <a:r>
              <a:rPr lang="en-US" b="1" dirty="0" smtClean="0">
                <a:solidFill>
                  <a:schemeClr val="accent3">
                    <a:lumMod val="50000"/>
                  </a:schemeClr>
                </a:solidFill>
              </a:rPr>
              <a:t>school name</a:t>
            </a:r>
            <a:r>
              <a:rPr lang="en-US" dirty="0" smtClean="0">
                <a:solidFill>
                  <a:schemeClr val="accent3">
                    <a:lumMod val="50000"/>
                  </a:schemeClr>
                </a:solidFill>
              </a:rPr>
              <a:t>, </a:t>
            </a:r>
            <a:r>
              <a:rPr lang="en-US" b="1" dirty="0" smtClean="0">
                <a:solidFill>
                  <a:schemeClr val="accent3">
                    <a:lumMod val="50000"/>
                  </a:schemeClr>
                </a:solidFill>
              </a:rPr>
              <a:t>passwords</a:t>
            </a:r>
            <a:r>
              <a:rPr lang="en-US" dirty="0" smtClean="0">
                <a:solidFill>
                  <a:schemeClr val="accent3">
                    <a:lumMod val="50000"/>
                  </a:schemeClr>
                </a:solidFill>
              </a:rPr>
              <a:t>, </a:t>
            </a:r>
            <a:r>
              <a:rPr lang="en-US" b="1" dirty="0" smtClean="0">
                <a:solidFill>
                  <a:schemeClr val="accent3">
                    <a:lumMod val="50000"/>
                  </a:schemeClr>
                </a:solidFill>
              </a:rPr>
              <a:t>name of </a:t>
            </a:r>
            <a:r>
              <a:rPr lang="tr-TR" b="1" dirty="0" smtClean="0">
                <a:solidFill>
                  <a:schemeClr val="accent3">
                    <a:lumMod val="50000"/>
                  </a:schemeClr>
                </a:solidFill>
              </a:rPr>
              <a:t> </a:t>
            </a:r>
            <a:r>
              <a:rPr lang="en-US" b="1" dirty="0" smtClean="0">
                <a:solidFill>
                  <a:schemeClr val="accent3">
                    <a:lumMod val="50000"/>
                  </a:schemeClr>
                </a:solidFill>
              </a:rPr>
              <a:t>any team you play sports with</a:t>
            </a:r>
            <a:r>
              <a:rPr lang="en-US" dirty="0" smtClean="0">
                <a:solidFill>
                  <a:schemeClr val="accent3">
                    <a:lumMod val="50000"/>
                  </a:schemeClr>
                </a:solidFill>
              </a:rPr>
              <a:t>, and any other information that would be used to try and contact you offline. This rule applies also to the personal information of others</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514350" indent="-514350">
              <a:buFont typeface="+mj-lt"/>
              <a:buAutoNum type="arabicPeriod" startAt="2"/>
            </a:pPr>
            <a:r>
              <a:rPr lang="en-US" b="1" dirty="0" smtClean="0">
                <a:solidFill>
                  <a:schemeClr val="accent2">
                    <a:lumMod val="75000"/>
                  </a:schemeClr>
                </a:solidFill>
              </a:rPr>
              <a:t>Always check the TO: field</a:t>
            </a:r>
            <a:r>
              <a:rPr lang="en-US" b="1" dirty="0" smtClean="0"/>
              <a:t> </a:t>
            </a:r>
            <a:endParaRPr lang="en-US" dirty="0" smtClean="0"/>
          </a:p>
          <a:p>
            <a:pPr>
              <a:buNone/>
            </a:pPr>
            <a:r>
              <a:rPr lang="tr-TR" dirty="0" smtClean="0"/>
              <a:t>  </a:t>
            </a:r>
            <a:r>
              <a:rPr lang="en-US" dirty="0" smtClean="0">
                <a:solidFill>
                  <a:schemeClr val="accent3">
                    <a:lumMod val="50000"/>
                  </a:schemeClr>
                </a:solidFill>
              </a:rPr>
              <a:t>Make sure that you are sending the message you are sending </a:t>
            </a:r>
            <a:r>
              <a:rPr lang="en-US" dirty="0" smtClean="0">
                <a:solidFill>
                  <a:schemeClr val="accent3">
                    <a:lumMod val="50000"/>
                  </a:schemeClr>
                </a:solidFill>
                <a:hlinkClick r:id="rId2"/>
              </a:rPr>
              <a:t>to the right person</a:t>
            </a:r>
            <a:r>
              <a:rPr lang="tr-TR" dirty="0" smtClean="0">
                <a:solidFill>
                  <a:schemeClr val="accent3">
                    <a:lumMod val="50000"/>
                  </a:schemeClr>
                </a:solidFill>
              </a:rPr>
              <a:t> </a:t>
            </a:r>
            <a:r>
              <a:rPr lang="en-US" dirty="0" smtClean="0">
                <a:solidFill>
                  <a:schemeClr val="accent3">
                    <a:lumMod val="50000"/>
                  </a:schemeClr>
                </a:solidFill>
              </a:rPr>
              <a:t>. Double check the spelling and make sure that you add your friend to your contact list of your email service or program. Many mailbox servers block out spam and your message may get caught up in the junk.</a:t>
            </a:r>
            <a:endParaRPr lang="tr-TR" dirty="0">
              <a:solidFill>
                <a:schemeClr val="accent3">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a:bodyPr>
          <a:lstStyle/>
          <a:p>
            <a:pPr marL="514350" indent="-514350">
              <a:buFont typeface="+mj-lt"/>
              <a:buAutoNum type="arabicPeriod" startAt="3"/>
            </a:pPr>
            <a:r>
              <a:rPr lang="tr-TR" b="1" dirty="0" err="1" smtClean="0">
                <a:solidFill>
                  <a:schemeClr val="accent2">
                    <a:lumMod val="75000"/>
                  </a:schemeClr>
                </a:solidFill>
              </a:rPr>
              <a:t>Don't</a:t>
            </a:r>
            <a:r>
              <a:rPr lang="tr-TR" b="1" dirty="0" smtClean="0">
                <a:solidFill>
                  <a:schemeClr val="accent2">
                    <a:lumMod val="75000"/>
                  </a:schemeClr>
                </a:solidFill>
              </a:rPr>
              <a:t> be </a:t>
            </a:r>
            <a:r>
              <a:rPr lang="tr-TR" b="1" dirty="0" err="1" smtClean="0">
                <a:solidFill>
                  <a:schemeClr val="accent2">
                    <a:lumMod val="75000"/>
                  </a:schemeClr>
                </a:solidFill>
              </a:rPr>
              <a:t>gullible</a:t>
            </a:r>
            <a:r>
              <a:rPr lang="tr-TR" b="1" dirty="0" smtClean="0">
                <a:solidFill>
                  <a:schemeClr val="accent2">
                    <a:lumMod val="75000"/>
                  </a:schemeClr>
                </a:solidFill>
              </a:rPr>
              <a:t> </a:t>
            </a:r>
            <a:endParaRPr lang="tr-TR" dirty="0" smtClean="0">
              <a:solidFill>
                <a:schemeClr val="accent2">
                  <a:lumMod val="75000"/>
                </a:schemeClr>
              </a:solidFill>
            </a:endParaRPr>
          </a:p>
          <a:p>
            <a:pPr>
              <a:buNone/>
            </a:pPr>
            <a:r>
              <a:rPr lang="en-US" dirty="0" smtClean="0">
                <a:solidFill>
                  <a:schemeClr val="accent3">
                    <a:lumMod val="50000"/>
                  </a:schemeClr>
                </a:solidFill>
              </a:rPr>
              <a:t>Just because someone posts online that they are 13 years old, doesn't mean that they actually are. Or that a girl is really a girl, or a child is really a child.</a:t>
            </a:r>
          </a:p>
          <a:p>
            <a:pPr>
              <a:buNone/>
            </a:pPr>
            <a:r>
              <a:rPr lang="en-US" dirty="0" smtClean="0">
                <a:solidFill>
                  <a:schemeClr val="accent3">
                    <a:lumMod val="50000"/>
                  </a:schemeClr>
                </a:solidFill>
              </a:rPr>
              <a:t>The problem with internet is that anyone can hide behind a computer, so you can never be sure who you are communicating with. We tell our own children </a:t>
            </a:r>
            <a:r>
              <a:rPr lang="en-US" b="1" dirty="0" smtClean="0">
                <a:solidFill>
                  <a:schemeClr val="accent3">
                    <a:lumMod val="50000"/>
                  </a:schemeClr>
                </a:solidFill>
              </a:rPr>
              <a:t>never to accept any online friends that they have never met in person</a:t>
            </a:r>
            <a:r>
              <a:rPr lang="en-US" dirty="0" smtClean="0">
                <a:solidFill>
                  <a:schemeClr val="accent3">
                    <a:lumMod val="50000"/>
                  </a:schemeClr>
                </a:solidFill>
              </a:rPr>
              <a:t>. </a:t>
            </a:r>
          </a:p>
          <a:p>
            <a:pPr marL="514350" indent="-514350">
              <a:buFont typeface="+mj-lt"/>
              <a:buAutoNum type="arabicPeriod" startAt="3"/>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marL="514350" indent="-514350">
              <a:buFont typeface="+mj-lt"/>
              <a:buAutoNum type="arabicPeriod" startAt="4"/>
            </a:pPr>
            <a:r>
              <a:rPr lang="en-US" b="1" dirty="0" smtClean="0">
                <a:solidFill>
                  <a:schemeClr val="accent2">
                    <a:lumMod val="75000"/>
                  </a:schemeClr>
                </a:solidFill>
              </a:rPr>
              <a:t>Don't respond to an angry message with anger</a:t>
            </a:r>
            <a:r>
              <a:rPr lang="en-US" b="1" dirty="0" smtClean="0"/>
              <a:t> </a:t>
            </a:r>
            <a:endParaRPr lang="en-US" dirty="0" smtClean="0"/>
          </a:p>
          <a:p>
            <a:pPr marL="514350" indent="-514350">
              <a:buNone/>
            </a:pPr>
            <a:r>
              <a:rPr lang="tr-TR" dirty="0" smtClean="0"/>
              <a:t>      </a:t>
            </a:r>
            <a:r>
              <a:rPr lang="en-US" dirty="0" smtClean="0">
                <a:solidFill>
                  <a:schemeClr val="accent3">
                    <a:lumMod val="50000"/>
                  </a:schemeClr>
                </a:solidFill>
              </a:rPr>
              <a:t>It is best to </a:t>
            </a:r>
            <a:r>
              <a:rPr lang="en-US" b="1" dirty="0" smtClean="0">
                <a:solidFill>
                  <a:schemeClr val="accent3">
                    <a:lumMod val="50000"/>
                  </a:schemeClr>
                </a:solidFill>
              </a:rPr>
              <a:t>step away from the computer and cool down</a:t>
            </a:r>
            <a:r>
              <a:rPr lang="en-US" dirty="0" smtClean="0">
                <a:solidFill>
                  <a:schemeClr val="accent3">
                    <a:lumMod val="50000"/>
                  </a:schemeClr>
                </a:solidFill>
              </a:rPr>
              <a:t>. Think before you send a message. Spontaneous and emotional messages can turn out to be offensive and hurtful. More times that not, you will regret an angry message you may have sent. Sending angry messages, which threaten or harass another makes you a </a:t>
            </a:r>
            <a:r>
              <a:rPr lang="en-US" dirty="0" err="1" smtClean="0">
                <a:solidFill>
                  <a:schemeClr val="accent3">
                    <a:lumMod val="50000"/>
                  </a:schemeClr>
                </a:solidFill>
              </a:rPr>
              <a:t>cyberbully</a:t>
            </a:r>
            <a:r>
              <a:rPr lang="en-US" dirty="0" smtClean="0">
                <a:solidFill>
                  <a:schemeClr val="accent3">
                    <a:lumMod val="50000"/>
                  </a:schemeClr>
                </a:solidFill>
              </a:rPr>
              <a:t>. </a:t>
            </a:r>
            <a:endParaRPr lang="tr-TR" dirty="0">
              <a:solidFill>
                <a:schemeClr val="accent3">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pPr marL="514350" indent="-514350">
              <a:buFont typeface="+mj-lt"/>
              <a:buAutoNum type="arabicPeriod" startAt="5"/>
            </a:pPr>
            <a:r>
              <a:rPr lang="en-US" b="1" dirty="0" smtClean="0">
                <a:solidFill>
                  <a:schemeClr val="accent2">
                    <a:lumMod val="75000"/>
                  </a:schemeClr>
                </a:solidFill>
              </a:rPr>
              <a:t>Never open messages from strangers </a:t>
            </a:r>
            <a:endParaRPr lang="en-US" dirty="0" smtClean="0">
              <a:solidFill>
                <a:schemeClr val="accent2">
                  <a:lumMod val="75000"/>
                </a:schemeClr>
              </a:solidFill>
            </a:endParaRPr>
          </a:p>
          <a:p>
            <a:pPr>
              <a:buNone/>
            </a:pPr>
            <a:r>
              <a:rPr lang="tr-TR" dirty="0" smtClean="0"/>
              <a:t>   </a:t>
            </a:r>
            <a:r>
              <a:rPr lang="en-US" dirty="0" smtClean="0">
                <a:solidFill>
                  <a:schemeClr val="accent3">
                    <a:lumMod val="50000"/>
                  </a:schemeClr>
                </a:solidFill>
              </a:rPr>
              <a:t>Your mother always said, Don't talk to strangers on the street. Well, the same applies to online communication.</a:t>
            </a:r>
          </a:p>
          <a:p>
            <a:pPr>
              <a:buNone/>
            </a:pPr>
            <a:r>
              <a:rPr lang="tr-TR" dirty="0" smtClean="0">
                <a:solidFill>
                  <a:schemeClr val="accent3">
                    <a:lumMod val="50000"/>
                  </a:schemeClr>
                </a:solidFill>
              </a:rPr>
              <a:t>  </a:t>
            </a:r>
          </a:p>
          <a:p>
            <a:pPr>
              <a:buNone/>
            </a:pPr>
            <a:r>
              <a:rPr lang="tr-TR" dirty="0" smtClean="0">
                <a:solidFill>
                  <a:schemeClr val="accent3">
                    <a:lumMod val="50000"/>
                  </a:schemeClr>
                </a:solidFill>
              </a:rPr>
              <a:t>   </a:t>
            </a:r>
            <a:r>
              <a:rPr lang="en-US" dirty="0" smtClean="0">
                <a:solidFill>
                  <a:schemeClr val="accent3">
                    <a:lumMod val="50000"/>
                  </a:schemeClr>
                </a:solidFill>
              </a:rPr>
              <a:t>If you do not know who the sender is, </a:t>
            </a:r>
            <a:r>
              <a:rPr lang="en-US" b="1" dirty="0" smtClean="0">
                <a:solidFill>
                  <a:schemeClr val="accent3">
                    <a:lumMod val="50000"/>
                  </a:schemeClr>
                </a:solidFill>
              </a:rPr>
              <a:t>delete the message immediately</a:t>
            </a:r>
            <a:r>
              <a:rPr lang="en-US" dirty="0" smtClean="0">
                <a:solidFill>
                  <a:schemeClr val="accent3">
                    <a:lumMod val="50000"/>
                  </a:schemeClr>
                </a:solidFill>
              </a:rPr>
              <a:t>, no matter how curious you are. Not only can it be hate mail, but oftentimes viruses are sent this way.</a:t>
            </a:r>
          </a:p>
          <a:p>
            <a:pPr marL="514350" indent="-514350">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85794"/>
            <a:ext cx="8229600" cy="5143536"/>
          </a:xfrm>
        </p:spPr>
        <p:txBody>
          <a:bodyPr/>
          <a:lstStyle/>
          <a:p>
            <a:pPr marL="514350" indent="-514350">
              <a:buFont typeface="+mj-lt"/>
              <a:buAutoNum type="arabicPeriod" startAt="6"/>
            </a:pPr>
            <a:r>
              <a:rPr lang="en-US" b="1" dirty="0" smtClean="0">
                <a:solidFill>
                  <a:schemeClr val="accent2">
                    <a:lumMod val="75000"/>
                  </a:schemeClr>
                </a:solidFill>
              </a:rPr>
              <a:t>Don't forward chain mails, hoaxes or long emails </a:t>
            </a:r>
            <a:endParaRPr lang="en-US" dirty="0" smtClean="0">
              <a:solidFill>
                <a:schemeClr val="accent2">
                  <a:lumMod val="75000"/>
                </a:schemeClr>
              </a:solidFill>
            </a:endParaRPr>
          </a:p>
          <a:p>
            <a:pPr>
              <a:buNone/>
            </a:pPr>
            <a:r>
              <a:rPr lang="tr-TR" dirty="0" smtClean="0">
                <a:solidFill>
                  <a:schemeClr val="accent3">
                    <a:lumMod val="50000"/>
                  </a:schemeClr>
                </a:solidFill>
              </a:rPr>
              <a:t>   </a:t>
            </a:r>
            <a:r>
              <a:rPr lang="en-US" dirty="0" smtClean="0">
                <a:solidFill>
                  <a:schemeClr val="accent3">
                    <a:lumMod val="50000"/>
                  </a:schemeClr>
                </a:solidFill>
              </a:rPr>
              <a:t>Although everyone likes to get fun emails, not everyone has the time or patience for them. </a:t>
            </a:r>
            <a:r>
              <a:rPr lang="en-US" b="1" dirty="0" smtClean="0">
                <a:solidFill>
                  <a:schemeClr val="accent3">
                    <a:lumMod val="50000"/>
                  </a:schemeClr>
                </a:solidFill>
              </a:rPr>
              <a:t>Ask before you send jokes or long emails.</a:t>
            </a:r>
            <a:r>
              <a:rPr lang="en-US" dirty="0" smtClean="0">
                <a:solidFill>
                  <a:schemeClr val="accent3">
                    <a:lumMod val="50000"/>
                  </a:schemeClr>
                </a:solidFill>
              </a:rPr>
              <a:t> </a:t>
            </a:r>
            <a:r>
              <a:rPr lang="en-US" dirty="0" smtClean="0"/>
              <a:t/>
            </a:r>
            <a:br>
              <a:rPr lang="en-US" dirty="0" smtClean="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571480"/>
            <a:ext cx="8229600" cy="5554683"/>
          </a:xfrm>
        </p:spPr>
        <p:txBody>
          <a:bodyPr>
            <a:normAutofit lnSpcReduction="10000"/>
          </a:bodyPr>
          <a:lstStyle/>
          <a:p>
            <a:pPr marL="514350" indent="-514350">
              <a:buFont typeface="+mj-lt"/>
              <a:buAutoNum type="arabicPeriod" startAt="7"/>
            </a:pPr>
            <a:r>
              <a:rPr lang="tr-TR" b="1" dirty="0" smtClean="0">
                <a:solidFill>
                  <a:schemeClr val="accent2">
                    <a:lumMod val="75000"/>
                  </a:schemeClr>
                </a:solidFill>
              </a:rPr>
              <a:t>U</a:t>
            </a:r>
            <a:r>
              <a:rPr lang="en-US" b="1" dirty="0" smtClean="0">
                <a:solidFill>
                  <a:schemeClr val="accent2">
                    <a:lumMod val="75000"/>
                  </a:schemeClr>
                </a:solidFill>
              </a:rPr>
              <a:t>se the BCC: field when forwarding messages </a:t>
            </a:r>
            <a:endParaRPr lang="tr-TR" b="1" dirty="0" smtClean="0">
              <a:solidFill>
                <a:schemeClr val="accent2">
                  <a:lumMod val="75000"/>
                </a:schemeClr>
              </a:solidFill>
            </a:endParaRPr>
          </a:p>
          <a:p>
            <a:pPr>
              <a:buNone/>
            </a:pPr>
            <a:r>
              <a:rPr lang="tr-TR" dirty="0" smtClean="0"/>
              <a:t>   </a:t>
            </a:r>
            <a:r>
              <a:rPr lang="tr-TR" dirty="0" smtClean="0">
                <a:solidFill>
                  <a:schemeClr val="accent3">
                    <a:lumMod val="50000"/>
                  </a:schemeClr>
                </a:solidFill>
              </a:rPr>
              <a:t>I</a:t>
            </a:r>
            <a:r>
              <a:rPr lang="en-US" dirty="0" smtClean="0">
                <a:solidFill>
                  <a:schemeClr val="accent3">
                    <a:lumMod val="50000"/>
                  </a:schemeClr>
                </a:solidFill>
              </a:rPr>
              <a:t>f you decide to forward a message to more than one friend, </a:t>
            </a:r>
            <a:r>
              <a:rPr lang="en-US" b="1" dirty="0" smtClean="0">
                <a:solidFill>
                  <a:schemeClr val="accent3">
                    <a:lumMod val="50000"/>
                  </a:schemeClr>
                </a:solidFill>
              </a:rPr>
              <a:t>use the BCC (Blind Copy)</a:t>
            </a:r>
            <a:r>
              <a:rPr lang="en-US" dirty="0" smtClean="0">
                <a:solidFill>
                  <a:schemeClr val="accent3">
                    <a:lumMod val="50000"/>
                  </a:schemeClr>
                </a:solidFill>
              </a:rPr>
              <a:t> to list your email recipients. This way the receiver does not have to scroll through a long list of email addresses.</a:t>
            </a:r>
          </a:p>
          <a:p>
            <a:pPr>
              <a:buNone/>
            </a:pPr>
            <a:r>
              <a:rPr lang="tr-TR" dirty="0" smtClean="0">
                <a:solidFill>
                  <a:schemeClr val="accent3">
                    <a:lumMod val="50000"/>
                  </a:schemeClr>
                </a:solidFill>
              </a:rPr>
              <a:t>   </a:t>
            </a:r>
            <a:r>
              <a:rPr lang="en-US" dirty="0" smtClean="0">
                <a:solidFill>
                  <a:schemeClr val="accent3">
                    <a:lumMod val="50000"/>
                  </a:schemeClr>
                </a:solidFill>
              </a:rPr>
              <a:t>This also serves as a security feature. Spammers can get a hold of email addresses this way and use them to send more spam to people who are not really friends.</a:t>
            </a:r>
          </a:p>
          <a:p>
            <a:pPr marL="514350" indent="-514350">
              <a:buNone/>
            </a:pPr>
            <a:endParaRPr lang="tr-TR" dirty="0">
              <a:solidFill>
                <a:schemeClr val="accent2">
                  <a:lumMod val="75000"/>
                </a:schemeClr>
              </a:solidFill>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80</Words>
  <Application>Microsoft Office PowerPoint</Application>
  <PresentationFormat>On-screen Show (4:3)</PresentationFormat>
  <Paragraphs>40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Ofis Teması</vt:lpstr>
      <vt:lpstr>10 DECALOUGES ABOUT CYBERBULLY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mihaela</cp:lastModifiedBy>
  <cp:revision>16</cp:revision>
  <dcterms:created xsi:type="dcterms:W3CDTF">2016-12-28T19:25:33Z</dcterms:created>
  <dcterms:modified xsi:type="dcterms:W3CDTF">2017-09-21T15:44:33Z</dcterms:modified>
</cp:coreProperties>
</file>