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9D8F8-3A6E-4D05-AA6D-878DB80CB526}" type="datetimeFigureOut">
              <a:rPr lang="it-IT"/>
              <a:t>28/10/2016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6D1F-5D4A-4563-B5CF-420EDB6412C1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21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80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86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95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0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15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5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15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8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46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6D1F-5D4A-4563-B5CF-420EDB6412C1}" type="slidenum">
              <a:rPr lang="it-IT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2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0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1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45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34401" y="4572000"/>
            <a:ext cx="5826719" cy="1646302"/>
          </a:xfrm>
        </p:spPr>
        <p:txBody>
          <a:bodyPr/>
          <a:lstStyle/>
          <a:p>
            <a:r>
              <a:rPr lang="en-US" dirty="0">
                <a:latin typeface="Comic Sans MS"/>
              </a:rPr>
              <a:t>SARNO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34485" y="6248400"/>
            <a:ext cx="7329840" cy="458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Presentation of the city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terior del Duomo de Amalfi - Foto Wikip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85750"/>
            <a:ext cx="5738493" cy="4608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085" y="285750"/>
            <a:ext cx="2819400" cy="624786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of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most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important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art of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church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coffered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ceiling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back to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seventeenth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century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of Angelo and Francesco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Solimena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collaborators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21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paintings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depicting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episodes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apparitions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St. Michael and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angels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stretches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ancient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Testament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new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Testament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Christian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tradition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8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962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  <a:latin typeface="Comic Sans MS"/>
              </a:rPr>
              <a:t>THE END</a:t>
            </a:r>
          </a:p>
        </p:txBody>
      </p:sp>
      <p:pic>
        <p:nvPicPr>
          <p:cNvPr id="4" name="Immagine 3" descr="A4848043-4416-437C-A2E9-04BB3A812B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3176"/>
            <a:ext cx="9167813" cy="68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3727" y="47625"/>
            <a:ext cx="6454288" cy="59176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              </a:t>
            </a:r>
            <a:r>
              <a:rPr lang="en-US" sz="4800" dirty="0">
                <a:solidFill>
                  <a:srgbClr val="00B050"/>
                </a:solidFill>
              </a:rPr>
              <a:t>Castle of </a:t>
            </a:r>
            <a:r>
              <a:rPr lang="en-US" sz="4800" dirty="0" err="1">
                <a:solidFill>
                  <a:srgbClr val="00B050"/>
                </a:solidFill>
              </a:rPr>
              <a:t>sarno</a:t>
            </a:r>
          </a:p>
        </p:txBody>
      </p:sp>
      <p:pic>
        <p:nvPicPr>
          <p:cNvPr id="6" name="Segnaposto contenuto 5" descr="5854152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2150" y="676275"/>
            <a:ext cx="7839075" cy="4562331"/>
          </a:xfrm>
        </p:spPr>
      </p:pic>
      <p:sp>
        <p:nvSpPr>
          <p:cNvPr id="7" name="TextBox 6"/>
          <p:cNvSpPr txBox="1"/>
          <p:nvPr/>
        </p:nvSpPr>
        <p:spPr>
          <a:xfrm>
            <a:off x="718013" y="5629275"/>
            <a:ext cx="7808913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The city of Sarno </a:t>
            </a:r>
            <a:r>
              <a:rPr lang="it-IT" dirty="0" err="1">
                <a:solidFill>
                  <a:srgbClr val="00B050"/>
                </a:solidFill>
              </a:rPr>
              <a:t>comes</a:t>
            </a:r>
            <a:r>
              <a:rPr lang="it-IT" dirty="0">
                <a:solidFill>
                  <a:srgbClr val="00B050"/>
                </a:solidFill>
              </a:rPr>
              <a:t> from a </a:t>
            </a:r>
            <a:r>
              <a:rPr lang="it-IT" dirty="0" err="1">
                <a:solidFill>
                  <a:srgbClr val="00B050"/>
                </a:solidFill>
              </a:rPr>
              <a:t>Lombard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castle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built</a:t>
            </a:r>
            <a:r>
              <a:rPr lang="it-IT" dirty="0">
                <a:solidFill>
                  <a:srgbClr val="00B050"/>
                </a:solidFill>
              </a:rPr>
              <a:t> by the Duke of Benevento in the </a:t>
            </a:r>
            <a:r>
              <a:rPr lang="it-IT" dirty="0" err="1">
                <a:solidFill>
                  <a:srgbClr val="00B050"/>
                </a:solidFill>
              </a:rPr>
              <a:t>eighth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century</a:t>
            </a:r>
            <a:r>
              <a:rPr lang="it-IT" dirty="0">
                <a:solidFill>
                  <a:srgbClr val="00B050"/>
                </a:solidFill>
              </a:rPr>
              <a:t>, and </a:t>
            </a:r>
            <a:r>
              <a:rPr lang="it-IT" dirty="0" err="1" smtClean="0">
                <a:solidFill>
                  <a:srgbClr val="00B050"/>
                </a:solidFill>
              </a:rPr>
              <a:t>it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the first steward, </a:t>
            </a:r>
            <a:r>
              <a:rPr lang="it-IT" dirty="0" err="1">
                <a:solidFill>
                  <a:srgbClr val="00B050"/>
                </a:solidFill>
              </a:rPr>
              <a:t>then</a:t>
            </a:r>
            <a:r>
              <a:rPr lang="it-IT" dirty="0">
                <a:solidFill>
                  <a:srgbClr val="00B050"/>
                </a:solidFill>
              </a:rPr>
              <a:t> the </a:t>
            </a:r>
            <a:r>
              <a:rPr lang="it-IT" dirty="0" err="1">
                <a:solidFill>
                  <a:srgbClr val="00B050"/>
                </a:solidFill>
              </a:rPr>
              <a:t>county</a:t>
            </a:r>
            <a:r>
              <a:rPr lang="it-IT" dirty="0">
                <a:solidFill>
                  <a:srgbClr val="00B050"/>
                </a:solidFill>
              </a:rPr>
              <a:t> and </a:t>
            </a:r>
            <a:r>
              <a:rPr lang="it-IT" dirty="0" err="1">
                <a:solidFill>
                  <a:srgbClr val="00B050"/>
                </a:solidFill>
              </a:rPr>
              <a:t>finally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duchy</a:t>
            </a:r>
            <a:r>
              <a:rPr lang="it-IT" dirty="0">
                <a:solidFill>
                  <a:srgbClr val="00B05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629" y="5596886"/>
            <a:ext cx="8195121" cy="77375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dirty="0">
                <a:solidFill>
                  <a:srgbClr val="00B050"/>
                </a:solidFill>
              </a:rPr>
              <a:t>...The </a:t>
            </a:r>
            <a:r>
              <a:rPr lang="it-IT" sz="2000" dirty="0" err="1">
                <a:solidFill>
                  <a:srgbClr val="00B050"/>
                </a:solidFill>
              </a:rPr>
              <a:t>municipality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>
                <a:solidFill>
                  <a:srgbClr val="00B050"/>
                </a:solidFill>
              </a:rPr>
              <a:t>however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>
                <a:solidFill>
                  <a:srgbClr val="00B050"/>
                </a:solidFill>
              </a:rPr>
              <a:t>has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traces</a:t>
            </a:r>
            <a:r>
              <a:rPr lang="it-IT" sz="2000" dirty="0">
                <a:solidFill>
                  <a:srgbClr val="00B050"/>
                </a:solidFill>
              </a:rPr>
              <a:t> of </a:t>
            </a:r>
            <a:r>
              <a:rPr lang="it-IT" sz="2000" dirty="0" err="1">
                <a:solidFill>
                  <a:srgbClr val="00B050"/>
                </a:solidFill>
              </a:rPr>
              <a:t>settlements</a:t>
            </a:r>
            <a:r>
              <a:rPr lang="it-IT" sz="2000" dirty="0">
                <a:solidFill>
                  <a:srgbClr val="00B050"/>
                </a:solidFill>
              </a:rPr>
              <a:t> from the </a:t>
            </a:r>
            <a:r>
              <a:rPr lang="it-IT" sz="2000" dirty="0" err="1">
                <a:solidFill>
                  <a:srgbClr val="00B050"/>
                </a:solidFill>
              </a:rPr>
              <a:t>Neolithic</a:t>
            </a:r>
            <a:r>
              <a:rPr lang="it-IT" sz="2000" dirty="0">
                <a:solidFill>
                  <a:srgbClr val="00B050"/>
                </a:solidFill>
              </a:rPr>
              <a:t> to the Roman </a:t>
            </a:r>
            <a:r>
              <a:rPr lang="it-IT" sz="2000" dirty="0" err="1">
                <a:solidFill>
                  <a:srgbClr val="00B050"/>
                </a:solidFill>
              </a:rPr>
              <a:t>period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>
                <a:solidFill>
                  <a:srgbClr val="00B050"/>
                </a:solidFill>
              </a:rPr>
              <a:t>probably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abandoned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after</a:t>
            </a:r>
            <a:r>
              <a:rPr lang="it-IT" sz="2000" dirty="0">
                <a:solidFill>
                  <a:srgbClr val="00B050"/>
                </a:solidFill>
              </a:rPr>
              <a:t> the </a:t>
            </a:r>
            <a:r>
              <a:rPr lang="it-IT" sz="2000" dirty="0" err="1">
                <a:solidFill>
                  <a:srgbClr val="00B050"/>
                </a:solidFill>
              </a:rPr>
              <a:t>disastrous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eruption</a:t>
            </a:r>
            <a:r>
              <a:rPr lang="it-IT" sz="2000" dirty="0">
                <a:solidFill>
                  <a:srgbClr val="00B050"/>
                </a:solidFill>
              </a:rPr>
              <a:t> of </a:t>
            </a:r>
            <a:r>
              <a:rPr lang="it-IT" sz="2000" dirty="0" err="1">
                <a:solidFill>
                  <a:srgbClr val="00B050"/>
                </a:solidFill>
              </a:rPr>
              <a:t>Vesuvius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that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destroyed</a:t>
            </a:r>
            <a:r>
              <a:rPr lang="it-IT" sz="2000" dirty="0">
                <a:solidFill>
                  <a:srgbClr val="00B050"/>
                </a:solidFill>
              </a:rPr>
              <a:t> Pompei in AD 79.</a:t>
            </a:r>
          </a:p>
        </p:txBody>
      </p:sp>
      <p:pic>
        <p:nvPicPr>
          <p:cNvPr id="9" name="Immagine 8" descr="castello_arec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238125"/>
            <a:ext cx="8237537" cy="45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14300"/>
            <a:ext cx="8213725" cy="80575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chemeClr val="tx1"/>
                </a:solidFill>
                <a:latin typeface="Calibri"/>
              </a:rPr>
              <a:t>                      </a:t>
            </a:r>
            <a:r>
              <a:rPr lang="it-IT" sz="4800" dirty="0">
                <a:solidFill>
                  <a:srgbClr val="00B050"/>
                </a:solidFill>
                <a:latin typeface="Calibri"/>
              </a:rPr>
              <a:t>City Hall of Sarno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Immagine 3" descr="1013613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7" y="925880"/>
            <a:ext cx="7345766" cy="5142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399" y="6134100"/>
            <a:ext cx="854567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 dirty="0">
                <a:solidFill>
                  <a:srgbClr val="92D050"/>
                </a:solidFill>
                <a:latin typeface="Arial"/>
              </a:rPr>
              <a:t>Sarno </a:t>
            </a:r>
            <a:r>
              <a:rPr lang="it-IT" dirty="0" err="1">
                <a:solidFill>
                  <a:srgbClr val="92D050"/>
                </a:solidFill>
                <a:latin typeface="Arial"/>
              </a:rPr>
              <a:t>is</a:t>
            </a:r>
            <a:r>
              <a:rPr lang="it-IT" dirty="0">
                <a:solidFill>
                  <a:srgbClr val="92D050"/>
                </a:solidFill>
                <a:latin typeface="Arial"/>
              </a:rPr>
              <a:t> an </a:t>
            </a:r>
            <a:r>
              <a:rPr lang="it-IT" dirty="0" err="1">
                <a:solidFill>
                  <a:srgbClr val="92D050"/>
                </a:solidFill>
                <a:latin typeface="Arial"/>
              </a:rPr>
              <a:t>Italian</a:t>
            </a:r>
            <a:r>
              <a:rPr lang="it-IT" dirty="0">
                <a:solidFill>
                  <a:srgbClr val="92D050"/>
                </a:solidFill>
                <a:latin typeface="Arial"/>
              </a:rPr>
              <a:t> </a:t>
            </a:r>
            <a:r>
              <a:rPr lang="it-IT" dirty="0" err="1">
                <a:solidFill>
                  <a:srgbClr val="92D050"/>
                </a:solidFill>
                <a:latin typeface="Arial"/>
              </a:rPr>
              <a:t>town</a:t>
            </a:r>
            <a:r>
              <a:rPr lang="it-IT" dirty="0">
                <a:solidFill>
                  <a:srgbClr val="92D050"/>
                </a:solidFill>
                <a:latin typeface="Arial"/>
              </a:rPr>
              <a:t> of 31,463 </a:t>
            </a:r>
            <a:r>
              <a:rPr lang="it-IT" dirty="0" err="1">
                <a:solidFill>
                  <a:srgbClr val="92D050"/>
                </a:solidFill>
                <a:latin typeface="Arial"/>
              </a:rPr>
              <a:t>inhabitants</a:t>
            </a:r>
            <a:r>
              <a:rPr lang="it-IT" dirty="0">
                <a:solidFill>
                  <a:srgbClr val="92D050"/>
                </a:solidFill>
                <a:latin typeface="Arial"/>
              </a:rPr>
              <a:t> in the province of Salerno in Campania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3815"/>
            <a:ext cx="5486400" cy="566738"/>
          </a:xfrm>
          <a:noFill/>
        </p:spPr>
        <p:txBody>
          <a:bodyPr>
            <a:noAutofit/>
          </a:bodyPr>
          <a:lstStyle/>
          <a:p>
            <a:r>
              <a:rPr lang="it-IT" sz="4800" b="0" dirty="0">
                <a:solidFill>
                  <a:srgbClr val="00B050"/>
                </a:solidFill>
              </a:rPr>
              <a:t>    </a:t>
            </a:r>
            <a:r>
              <a:rPr lang="it-IT" sz="4800" b="0" dirty="0">
                <a:solidFill>
                  <a:schemeClr val="tx1"/>
                </a:solidFill>
              </a:rPr>
              <a:t/>
            </a:r>
            <a:br>
              <a:rPr lang="it-IT" sz="4800" b="0" dirty="0">
                <a:solidFill>
                  <a:schemeClr val="tx1"/>
                </a:solidFill>
              </a:rPr>
            </a:br>
            <a:r>
              <a:rPr lang="it-IT" sz="4800" b="0" dirty="0">
                <a:solidFill>
                  <a:srgbClr val="00B050"/>
                </a:solidFill>
              </a:rPr>
              <a:t>Borgo San Matteo</a:t>
            </a:r>
          </a:p>
        </p:txBody>
      </p:sp>
      <p:pic>
        <p:nvPicPr>
          <p:cNvPr id="5" name="Segnaposto immagine 4" descr="FB_IMG_147647110342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704" b="2704"/>
          <a:stretch>
            <a:fillRect/>
          </a:stretch>
        </p:blipFill>
        <p:spPr>
          <a:xfrm>
            <a:off x="461963" y="620903"/>
            <a:ext cx="6347714" cy="384571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1963" y="5368925"/>
            <a:ext cx="8189216" cy="8048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sz="1800" dirty="0">
                <a:solidFill>
                  <a:srgbClr val="00B050"/>
                </a:solidFill>
              </a:rPr>
              <a:t>On the </a:t>
            </a:r>
            <a:r>
              <a:rPr lang="it-IT" sz="1800" dirty="0" err="1">
                <a:solidFill>
                  <a:srgbClr val="00B050"/>
                </a:solidFill>
              </a:rPr>
              <a:t>lower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err="1">
                <a:solidFill>
                  <a:srgbClr val="00B050"/>
                </a:solidFill>
              </a:rPr>
              <a:t>slopes</a:t>
            </a:r>
            <a:r>
              <a:rPr lang="it-IT" sz="1800" dirty="0">
                <a:solidFill>
                  <a:srgbClr val="00B050"/>
                </a:solidFill>
              </a:rPr>
              <a:t> of Mount Saretto. </a:t>
            </a:r>
            <a:r>
              <a:rPr lang="it-IT" sz="1800" dirty="0" err="1">
                <a:solidFill>
                  <a:srgbClr val="00B050"/>
                </a:solidFill>
              </a:rPr>
              <a:t>Below</a:t>
            </a:r>
            <a:r>
              <a:rPr lang="it-IT" sz="1800" dirty="0">
                <a:solidFill>
                  <a:srgbClr val="00B050"/>
                </a:solidFill>
              </a:rPr>
              <a:t> the </a:t>
            </a:r>
            <a:r>
              <a:rPr lang="it-IT" sz="1800" dirty="0" err="1">
                <a:solidFill>
                  <a:srgbClr val="00B050"/>
                </a:solidFill>
              </a:rPr>
              <a:t>castle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smtClean="0">
                <a:solidFill>
                  <a:srgbClr val="00B050"/>
                </a:solidFill>
              </a:rPr>
              <a:t>a </a:t>
            </a:r>
            <a:r>
              <a:rPr lang="it-IT" sz="1800" dirty="0" err="1" smtClean="0">
                <a:solidFill>
                  <a:srgbClr val="00B050"/>
                </a:solidFill>
              </a:rPr>
              <a:t>village</a:t>
            </a:r>
            <a:r>
              <a:rPr lang="it-IT" sz="1800" dirty="0" smtClean="0">
                <a:solidFill>
                  <a:srgbClr val="00B050"/>
                </a:solidFill>
              </a:rPr>
              <a:t> </a:t>
            </a:r>
            <a:r>
              <a:rPr lang="it-IT" sz="1800" dirty="0" err="1" smtClean="0">
                <a:solidFill>
                  <a:srgbClr val="00B050"/>
                </a:solidFill>
              </a:rPr>
              <a:t>was</a:t>
            </a:r>
            <a:r>
              <a:rPr lang="it-IT" sz="1800" dirty="0" smtClean="0">
                <a:solidFill>
                  <a:srgbClr val="00B050"/>
                </a:solidFill>
              </a:rPr>
              <a:t> </a:t>
            </a:r>
            <a:r>
              <a:rPr lang="it-IT" sz="1800" dirty="0" err="1" smtClean="0">
                <a:solidFill>
                  <a:srgbClr val="00B050"/>
                </a:solidFill>
              </a:rPr>
              <a:t>born</a:t>
            </a:r>
            <a:r>
              <a:rPr lang="it-IT" sz="1800" dirty="0" smtClean="0">
                <a:solidFill>
                  <a:srgbClr val="00B050"/>
                </a:solidFill>
              </a:rPr>
              <a:t>, </a:t>
            </a:r>
            <a:r>
              <a:rPr lang="it-IT" sz="1800" dirty="0" err="1">
                <a:solidFill>
                  <a:srgbClr val="00B050"/>
                </a:solidFill>
              </a:rPr>
              <a:t>now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err="1">
                <a:solidFill>
                  <a:srgbClr val="00B050"/>
                </a:solidFill>
              </a:rPr>
              <a:t>known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err="1">
                <a:solidFill>
                  <a:srgbClr val="00B050"/>
                </a:solidFill>
              </a:rPr>
              <a:t>as</a:t>
            </a:r>
            <a:r>
              <a:rPr lang="it-IT" sz="1800" dirty="0">
                <a:solidFill>
                  <a:srgbClr val="00B050"/>
                </a:solidFill>
              </a:rPr>
              <a:t> "Borgo San Matteo", </a:t>
            </a:r>
            <a:r>
              <a:rPr lang="it-IT" sz="1800" dirty="0" err="1">
                <a:solidFill>
                  <a:srgbClr val="00B050"/>
                </a:solidFill>
              </a:rPr>
              <a:t>which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err="1">
                <a:solidFill>
                  <a:srgbClr val="00B050"/>
                </a:solidFill>
              </a:rPr>
              <a:t>formed</a:t>
            </a:r>
            <a:r>
              <a:rPr lang="it-IT" sz="1800" dirty="0">
                <a:solidFill>
                  <a:srgbClr val="00B050"/>
                </a:solidFill>
              </a:rPr>
              <a:t> the </a:t>
            </a:r>
            <a:r>
              <a:rPr lang="it-IT" sz="1800" dirty="0" err="1">
                <a:solidFill>
                  <a:srgbClr val="00B050"/>
                </a:solidFill>
              </a:rPr>
              <a:t>nucleus</a:t>
            </a:r>
            <a:r>
              <a:rPr lang="it-IT" sz="1800" dirty="0">
                <a:solidFill>
                  <a:srgbClr val="00B050"/>
                </a:solidFill>
              </a:rPr>
              <a:t> of the city of Sarno. The city </a:t>
            </a:r>
            <a:r>
              <a:rPr lang="it-IT" sz="1800" dirty="0" err="1">
                <a:solidFill>
                  <a:srgbClr val="00B050"/>
                </a:solidFill>
              </a:rPr>
              <a:t>adopted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err="1">
                <a:solidFill>
                  <a:srgbClr val="00B050"/>
                </a:solidFill>
              </a:rPr>
              <a:t>as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 err="1">
                <a:solidFill>
                  <a:srgbClr val="00B050"/>
                </a:solidFill>
              </a:rPr>
              <a:t>its</a:t>
            </a:r>
            <a:r>
              <a:rPr lang="it-IT" sz="1800" dirty="0">
                <a:solidFill>
                  <a:srgbClr val="00B050"/>
                </a:solidFill>
              </a:rPr>
              <a:t> patron Saint Michael the </a:t>
            </a:r>
            <a:r>
              <a:rPr lang="it-IT" sz="1800" dirty="0" err="1">
                <a:solidFill>
                  <a:srgbClr val="00B050"/>
                </a:solidFill>
              </a:rPr>
              <a:t>Archangel</a:t>
            </a:r>
            <a:r>
              <a:rPr lang="it-IT" sz="1800" dirty="0">
                <a:solidFill>
                  <a:srgbClr val="00B050"/>
                </a:solidFill>
              </a:rPr>
              <a:t>, patron of the </a:t>
            </a:r>
            <a:r>
              <a:rPr lang="it-IT" sz="1800" dirty="0" err="1">
                <a:solidFill>
                  <a:srgbClr val="00B050"/>
                </a:solidFill>
              </a:rPr>
              <a:t>Lombards</a:t>
            </a:r>
            <a:r>
              <a:rPr lang="it-IT" sz="18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Piazza Marconi</a:t>
            </a:r>
          </a:p>
        </p:txBody>
      </p:sp>
      <p:pic>
        <p:nvPicPr>
          <p:cNvPr id="3" name="Immagine 2" descr="FB_IMG_1476471248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43" y="1495425"/>
            <a:ext cx="4943108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716" y="5591175"/>
            <a:ext cx="8196797" cy="92333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Arial"/>
              </a:rPr>
              <a:t>Piazza Marconi </a:t>
            </a:r>
            <a:r>
              <a:rPr lang="it-IT" dirty="0" err="1">
                <a:solidFill>
                  <a:srgbClr val="00B050"/>
                </a:solidFill>
                <a:latin typeface="Arial"/>
              </a:rPr>
              <a:t>is</a:t>
            </a:r>
            <a:r>
              <a:rPr lang="it-IT" dirty="0">
                <a:solidFill>
                  <a:srgbClr val="00B050"/>
                </a:solidFill>
                <a:latin typeface="Arial"/>
              </a:rPr>
              <a:t> the </a:t>
            </a:r>
            <a:r>
              <a:rPr lang="it-IT" dirty="0" err="1">
                <a:solidFill>
                  <a:srgbClr val="00B050"/>
                </a:solidFill>
                <a:latin typeface="Arial"/>
              </a:rPr>
              <a:t>most</a:t>
            </a:r>
            <a:r>
              <a:rPr lang="it-IT" dirty="0">
                <a:solidFill>
                  <a:srgbClr val="00B050"/>
                </a:solidFill>
                <a:latin typeface="Arial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/>
              </a:rPr>
              <a:t>popular</a:t>
            </a:r>
            <a:r>
              <a:rPr lang="it-IT" dirty="0">
                <a:solidFill>
                  <a:srgbClr val="00B050"/>
                </a:solidFill>
                <a:latin typeface="Arial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Arial"/>
              </a:rPr>
              <a:t>square</a:t>
            </a:r>
            <a:r>
              <a:rPr lang="it-IT" dirty="0">
                <a:solidFill>
                  <a:srgbClr val="00B050"/>
                </a:solidFill>
                <a:latin typeface="Arial"/>
              </a:rPr>
              <a:t> in Sarno</a:t>
            </a:r>
            <a:r>
              <a:rPr lang="it-IT" dirty="0">
                <a:latin typeface="Arial"/>
              </a:rPr>
              <a:t/>
            </a:r>
            <a:br>
              <a:rPr lang="it-IT" dirty="0">
                <a:latin typeface="Arial"/>
              </a:rPr>
            </a:br>
            <a:endParaRPr lang="it-IT" dirty="0">
              <a:latin typeface="Arial"/>
            </a:endParaRPr>
          </a:p>
          <a:p>
            <a:pPr algn="ctr"/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5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B_IMG_14764712971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1" y="304800"/>
            <a:ext cx="8297166" cy="49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55" y="123035"/>
            <a:ext cx="6347714" cy="132080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00B050"/>
                </a:solidFill>
              </a:rPr>
              <a:t>Duomo di Sarno</a:t>
            </a:r>
            <a:endParaRPr lang="it-IT" sz="4800" dirty="0">
              <a:solidFill>
                <a:srgbClr val="00B050"/>
              </a:solidFill>
            </a:endParaRPr>
          </a:p>
        </p:txBody>
      </p:sp>
      <p:pic>
        <p:nvPicPr>
          <p:cNvPr id="3" name="Immagine 2" descr="FB_IMG_14764712395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7" y="1443835"/>
            <a:ext cx="5064369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8026" y="609600"/>
            <a:ext cx="35560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B050"/>
                </a:solidFill>
              </a:rPr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946345" y="0"/>
            <a:ext cx="3197655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Sarno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bishopric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back to 1066 and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Romanesque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style,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Bishop,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remained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force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complete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rebuilding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 in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seventeenth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bishop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Stefano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Castelblanco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Inaugurated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1627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suffered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extensive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due to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Vesuvius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1631: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restorations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subjected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be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mention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Bishop Nicola Antonio de Tura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mid-seventeenth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furnishings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enriching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coffered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ceiling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decorations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presbytery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Romanesque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building with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naves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1600" dirty="0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sz="1600" dirty="0" err="1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it-IT" sz="1600" dirty="0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1600" dirty="0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bell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tower</a:t>
            </a:r>
            <a:r>
              <a:rPr lang="it-IT" sz="1600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 the right of the </a:t>
            </a:r>
            <a:r>
              <a:rPr lang="it-IT" sz="1600" dirty="0" err="1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facade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uomosarnointe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60595"/>
            <a:ext cx="8808566" cy="4197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8" y="4619625"/>
            <a:ext cx="9023350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 sz="2000" dirty="0">
                <a:solidFill>
                  <a:srgbClr val="00B050"/>
                </a:solidFill>
              </a:rPr>
              <a:t>The </a:t>
            </a:r>
            <a:r>
              <a:rPr lang="it-IT" sz="2000" dirty="0" err="1">
                <a:solidFill>
                  <a:srgbClr val="00B050"/>
                </a:solidFill>
              </a:rPr>
              <a:t>façade</a:t>
            </a:r>
            <a:r>
              <a:rPr lang="it-IT" sz="2000" dirty="0">
                <a:solidFill>
                  <a:srgbClr val="00B050"/>
                </a:solidFill>
              </a:rPr>
              <a:t>, made of </a:t>
            </a:r>
            <a:r>
              <a:rPr lang="it-IT" sz="2000" dirty="0" err="1">
                <a:solidFill>
                  <a:srgbClr val="00B050"/>
                </a:solidFill>
              </a:rPr>
              <a:t>tuff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stone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 smtClean="0">
                <a:solidFill>
                  <a:srgbClr val="00B050"/>
                </a:solidFill>
              </a:rPr>
              <a:t>dates</a:t>
            </a:r>
            <a:r>
              <a:rPr lang="it-IT" sz="2000" dirty="0" smtClean="0">
                <a:solidFill>
                  <a:srgbClr val="00B050"/>
                </a:solidFill>
              </a:rPr>
              <a:t> back to the 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dirty="0">
                <a:solidFill>
                  <a:srgbClr val="00B050"/>
                </a:solidFill>
              </a:rPr>
              <a:t>late </a:t>
            </a:r>
            <a:r>
              <a:rPr lang="it-IT" sz="2000" dirty="0" err="1">
                <a:solidFill>
                  <a:srgbClr val="00B050"/>
                </a:solidFill>
              </a:rPr>
              <a:t>Renaissance</a:t>
            </a:r>
            <a:r>
              <a:rPr lang="it-IT" sz="2000" dirty="0">
                <a:solidFill>
                  <a:srgbClr val="00B050"/>
                </a:solidFill>
              </a:rPr>
              <a:t> style. In the </a:t>
            </a:r>
            <a:r>
              <a:rPr lang="it-IT" sz="2000" dirty="0" err="1">
                <a:solidFill>
                  <a:srgbClr val="00B050"/>
                </a:solidFill>
              </a:rPr>
              <a:t>gable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at</a:t>
            </a:r>
            <a:r>
              <a:rPr lang="it-IT" sz="2000" dirty="0">
                <a:solidFill>
                  <a:srgbClr val="00B050"/>
                </a:solidFill>
              </a:rPr>
              <a:t> the top of the </a:t>
            </a:r>
            <a:r>
              <a:rPr lang="it-IT" sz="2000" dirty="0" err="1">
                <a:solidFill>
                  <a:srgbClr val="00B050"/>
                </a:solidFill>
              </a:rPr>
              <a:t>facade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there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is</a:t>
            </a:r>
            <a:r>
              <a:rPr lang="it-IT" sz="2000" dirty="0">
                <a:solidFill>
                  <a:srgbClr val="00B050"/>
                </a:solidFill>
              </a:rPr>
              <a:t> a statue of St. Michael the </a:t>
            </a:r>
            <a:r>
              <a:rPr lang="it-IT" sz="2000" dirty="0" err="1">
                <a:solidFill>
                  <a:srgbClr val="00B050"/>
                </a:solidFill>
              </a:rPr>
              <a:t>Archangel</a:t>
            </a:r>
            <a:r>
              <a:rPr lang="it-IT" sz="2000" dirty="0">
                <a:solidFill>
                  <a:srgbClr val="00B050"/>
                </a:solidFill>
              </a:rPr>
              <a:t> with </a:t>
            </a:r>
            <a:r>
              <a:rPr lang="it-IT" sz="2000" dirty="0" err="1">
                <a:solidFill>
                  <a:srgbClr val="00B050"/>
                </a:solidFill>
              </a:rPr>
              <a:t>his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sword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drawn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>
                <a:solidFill>
                  <a:srgbClr val="00B050"/>
                </a:solidFill>
              </a:rPr>
              <a:t>while</a:t>
            </a:r>
            <a:r>
              <a:rPr lang="it-IT" sz="2000" dirty="0">
                <a:solidFill>
                  <a:srgbClr val="00B050"/>
                </a:solidFill>
              </a:rPr>
              <a:t> in </a:t>
            </a:r>
            <a:r>
              <a:rPr lang="it-IT" sz="2000" dirty="0" err="1">
                <a:solidFill>
                  <a:srgbClr val="00B050"/>
                </a:solidFill>
              </a:rPr>
              <a:t>two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niches</a:t>
            </a:r>
            <a:r>
              <a:rPr lang="it-IT" sz="2000" dirty="0">
                <a:solidFill>
                  <a:srgbClr val="00B050"/>
                </a:solidFill>
              </a:rPr>
              <a:t> on </a:t>
            </a:r>
            <a:r>
              <a:rPr lang="it-IT" sz="2000" dirty="0" err="1">
                <a:solidFill>
                  <a:srgbClr val="00B050"/>
                </a:solidFill>
              </a:rPr>
              <a:t>either</a:t>
            </a:r>
            <a:r>
              <a:rPr lang="it-IT" sz="2000" dirty="0">
                <a:solidFill>
                  <a:srgbClr val="00B050"/>
                </a:solidFill>
              </a:rPr>
              <a:t> side of the </a:t>
            </a:r>
            <a:r>
              <a:rPr lang="it-IT" sz="2000" dirty="0" err="1" smtClean="0">
                <a:solidFill>
                  <a:srgbClr val="00B050"/>
                </a:solidFill>
              </a:rPr>
              <a:t>portal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dirty="0" err="1" smtClean="0">
                <a:solidFill>
                  <a:srgbClr val="00B050"/>
                </a:solidFill>
              </a:rPr>
              <a:t>there</a:t>
            </a:r>
            <a:r>
              <a:rPr lang="it-IT" sz="2000" dirty="0" smtClean="0">
                <a:solidFill>
                  <a:srgbClr val="00B050"/>
                </a:solidFill>
              </a:rPr>
              <a:t> </a:t>
            </a:r>
            <a:r>
              <a:rPr lang="it-IT" sz="2000" dirty="0">
                <a:solidFill>
                  <a:srgbClr val="00B050"/>
                </a:solidFill>
              </a:rPr>
              <a:t>are the </a:t>
            </a:r>
            <a:r>
              <a:rPr lang="it-IT" sz="2000" dirty="0" err="1">
                <a:solidFill>
                  <a:srgbClr val="00B050"/>
                </a:solidFill>
              </a:rPr>
              <a:t>busts</a:t>
            </a:r>
            <a:r>
              <a:rPr lang="it-IT" sz="2000" dirty="0">
                <a:solidFill>
                  <a:srgbClr val="00B050"/>
                </a:solidFill>
              </a:rPr>
              <a:t> of the </a:t>
            </a:r>
            <a:r>
              <a:rPr lang="it-IT" sz="2000" dirty="0" err="1">
                <a:solidFill>
                  <a:srgbClr val="00B050"/>
                </a:solidFill>
              </a:rPr>
              <a:t>holy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Apostles</a:t>
            </a:r>
            <a:r>
              <a:rPr lang="it-IT" sz="2000" dirty="0">
                <a:solidFill>
                  <a:srgbClr val="00B050"/>
                </a:solidFill>
              </a:rPr>
              <a:t> Peter and Paul</a:t>
            </a:r>
            <a:r>
              <a:rPr lang="it-IT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1709</TotalTime>
  <Words>427</Words>
  <Application>Microsoft Office PowerPoint</Application>
  <PresentationFormat>Presentazione su schermo (4:3)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Trebuchet MS</vt:lpstr>
      <vt:lpstr>Wingdings 3</vt:lpstr>
      <vt:lpstr>Sfaccettatura</vt:lpstr>
      <vt:lpstr>SARNO</vt:lpstr>
      <vt:lpstr>              Castle of sarno</vt:lpstr>
      <vt:lpstr>...The municipality, however, has traces of settlements from the Neolithic to the Roman period, probably abandoned after the disastrous eruption of Vesuvius that destroyed Pompei in AD 79.</vt:lpstr>
      <vt:lpstr>                      City Hall of Sarno</vt:lpstr>
      <vt:lpstr>     Borgo San Matteo</vt:lpstr>
      <vt:lpstr>Piazza Marconi</vt:lpstr>
      <vt:lpstr>Presentazione standard di PowerPoint</vt:lpstr>
      <vt:lpstr>Duomo di Sarno</vt:lpstr>
      <vt:lpstr>Presentazione standard di PowerPoint</vt:lpstr>
      <vt:lpstr>Presentazione standard di PowerPoint</vt:lpstr>
      <vt:lpstr>THE END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graziella ruocco</cp:lastModifiedBy>
  <cp:revision>39</cp:revision>
  <dcterms:created xsi:type="dcterms:W3CDTF">2013-08-21T19:17:07Z</dcterms:created>
  <dcterms:modified xsi:type="dcterms:W3CDTF">2016-10-28T17:28:15Z</dcterms:modified>
</cp:coreProperties>
</file>